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47"/>
  </p:notesMasterIdLst>
  <p:handoutMasterIdLst>
    <p:handoutMasterId r:id="rId48"/>
  </p:handoutMasterIdLst>
  <p:sldIdLst>
    <p:sldId id="288" r:id="rId5"/>
    <p:sldId id="293" r:id="rId6"/>
    <p:sldId id="307" r:id="rId7"/>
    <p:sldId id="308" r:id="rId8"/>
    <p:sldId id="309" r:id="rId9"/>
    <p:sldId id="310" r:id="rId10"/>
    <p:sldId id="311" r:id="rId11"/>
    <p:sldId id="312" r:id="rId12"/>
    <p:sldId id="313" r:id="rId13"/>
    <p:sldId id="315" r:id="rId14"/>
    <p:sldId id="314" r:id="rId15"/>
    <p:sldId id="317" r:id="rId16"/>
    <p:sldId id="318" r:id="rId17"/>
    <p:sldId id="319" r:id="rId18"/>
    <p:sldId id="320" r:id="rId19"/>
    <p:sldId id="321" r:id="rId20"/>
    <p:sldId id="322" r:id="rId21"/>
    <p:sldId id="323" r:id="rId22"/>
    <p:sldId id="324" r:id="rId23"/>
    <p:sldId id="325" r:id="rId24"/>
    <p:sldId id="326" r:id="rId25"/>
    <p:sldId id="344" r:id="rId26"/>
    <p:sldId id="345"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7" r:id="rId45"/>
    <p:sldId id="34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bigail Wendell" initials="ARW" lastIdx="3" clrIdx="6"/>
  <p:cmAuthor id="1" name="Louise" initials="L" lastIdx="11" clrIdx="0"/>
  <p:cmAuthor id="8" name="Melanie Wilson" initials="MW" lastIdx="19" clrIdx="7"/>
  <p:cmAuthor id="2" name="Microsoft Office User" initials="Office" lastIdx="26" clrIdx="1"/>
  <p:cmAuthor id="9" name="Karin Deck" initials="KD" lastIdx="6" clrIdx="8"/>
  <p:cmAuthor id="3" name="Heinemann" initials="" lastIdx="25" clrIdx="2"/>
  <p:cmAuthor id="4" name="Michelle's" initials="M" lastIdx="7" clrIdx="3"/>
  <p:cmAuthor id="5" name="Michelle Brown" initials="MB" lastIdx="8" clrIdx="4"/>
  <p:cmAuthor id="6" name="UMass Donahue Institute" initials="UMDI"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B8"/>
    <a:srgbClr val="50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56" autoAdjust="0"/>
    <p:restoredTop sz="75906" autoAdjust="0"/>
  </p:normalViewPr>
  <p:slideViewPr>
    <p:cSldViewPr>
      <p:cViewPr varScale="1">
        <p:scale>
          <a:sx n="46" d="100"/>
          <a:sy n="46" d="100"/>
        </p:scale>
        <p:origin x="579" y="30"/>
      </p:cViewPr>
      <p:guideLst>
        <p:guide orient="horz" pos="2160"/>
        <p:guide pos="2880"/>
      </p:guideLst>
    </p:cSldViewPr>
  </p:slideViewPr>
  <p:outlineViewPr>
    <p:cViewPr>
      <p:scale>
        <a:sx n="33" d="100"/>
        <a:sy n="33" d="100"/>
      </p:scale>
      <p:origin x="0" y="-4086"/>
    </p:cViewPr>
  </p:outlineViewPr>
  <p:notesTextViewPr>
    <p:cViewPr>
      <p:scale>
        <a:sx n="95" d="100"/>
        <a:sy n="95" d="100"/>
      </p:scale>
      <p:origin x="0" y="0"/>
    </p:cViewPr>
  </p:notesTextViewPr>
  <p:sorterViewPr>
    <p:cViewPr>
      <p:scale>
        <a:sx n="100" d="100"/>
        <a:sy n="100" d="100"/>
      </p:scale>
      <p:origin x="0" y="1884"/>
    </p:cViewPr>
  </p:sorterViewPr>
  <p:notesViewPr>
    <p:cSldViewPr>
      <p:cViewPr>
        <p:scale>
          <a:sx n="125" d="100"/>
          <a:sy n="125" d="100"/>
        </p:scale>
        <p:origin x="2888" y="-12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657B53BC-3B63-49FA-AFC8-B0F0C53D19DF}" type="datetimeFigureOut">
              <a:rPr lang="en-US" smtClean="0"/>
              <a:t>1/18/2021</a:t>
            </a:fld>
            <a:endParaRPr lang="en-US" dirty="0"/>
          </a:p>
        </p:txBody>
      </p:sp>
      <p:sp>
        <p:nvSpPr>
          <p:cNvPr id="4" name="Footer Placeholder 3"/>
          <p:cNvSpPr>
            <a:spLocks noGrp="1"/>
          </p:cNvSpPr>
          <p:nvPr>
            <p:ph type="ftr" sz="quarter" idx="2"/>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29537"/>
            <a:ext cx="3038258" cy="465292"/>
          </a:xfrm>
          <a:prstGeom prst="rect">
            <a:avLst/>
          </a:prstGeom>
        </p:spPr>
        <p:txBody>
          <a:bodyPr vert="horz" lIns="90416" tIns="45208" rIns="90416" bIns="45208" rtlCol="0" anchor="b"/>
          <a:lstStyle>
            <a:lvl1pPr algn="r">
              <a:defRPr sz="1200"/>
            </a:lvl1pPr>
          </a:lstStyle>
          <a:p>
            <a:fld id="{CA15EBE5-DAAE-4FE2-AAE0-D9E1DCC94F37}" type="slidenum">
              <a:rPr lang="en-US" smtClean="0"/>
              <a:t>‹#›</a:t>
            </a:fld>
            <a:endParaRPr lang="en-US" dirty="0"/>
          </a:p>
        </p:txBody>
      </p:sp>
    </p:spTree>
    <p:extLst>
      <p:ext uri="{BB962C8B-B14F-4D97-AF65-F5344CB8AC3E}">
        <p14:creationId xmlns:p14="http://schemas.microsoft.com/office/powerpoint/2010/main" val="385231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F9ED0651-047D-427C-8460-56476AADC3D5}" type="datetimeFigureOut">
              <a:rPr lang="en-US" smtClean="0"/>
              <a:t>1/18/2021</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DE849C0E-547D-4C62-B1CF-488EF789ABD3}" type="slidenum">
              <a:rPr lang="en-US" smtClean="0"/>
              <a:t>‹#›</a:t>
            </a:fld>
            <a:endParaRPr lang="en-US" dirty="0"/>
          </a:p>
        </p:txBody>
      </p:sp>
    </p:spTree>
    <p:extLst>
      <p:ext uri="{BB962C8B-B14F-4D97-AF65-F5344CB8AC3E}">
        <p14:creationId xmlns:p14="http://schemas.microsoft.com/office/powerpoint/2010/main" val="22845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a:t>
            </a:fld>
            <a:endParaRPr lang="en-US" dirty="0"/>
          </a:p>
        </p:txBody>
      </p:sp>
    </p:spTree>
    <p:extLst>
      <p:ext uri="{BB962C8B-B14F-4D97-AF65-F5344CB8AC3E}">
        <p14:creationId xmlns:p14="http://schemas.microsoft.com/office/powerpoint/2010/main" val="72250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30</a:t>
            </a:fld>
            <a:endParaRPr lang="en-US" dirty="0"/>
          </a:p>
        </p:txBody>
      </p:sp>
    </p:spTree>
    <p:extLst>
      <p:ext uri="{BB962C8B-B14F-4D97-AF65-F5344CB8AC3E}">
        <p14:creationId xmlns:p14="http://schemas.microsoft.com/office/powerpoint/2010/main" val="284803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a:t>
            </a:fld>
            <a:endParaRPr lang="en-US" dirty="0"/>
          </a:p>
        </p:txBody>
      </p:sp>
    </p:spTree>
    <p:extLst>
      <p:ext uri="{BB962C8B-B14F-4D97-AF65-F5344CB8AC3E}">
        <p14:creationId xmlns:p14="http://schemas.microsoft.com/office/powerpoint/2010/main" val="13196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3</a:t>
            </a:fld>
            <a:endParaRPr lang="en-US" dirty="0"/>
          </a:p>
        </p:txBody>
      </p:sp>
    </p:spTree>
    <p:extLst>
      <p:ext uri="{BB962C8B-B14F-4D97-AF65-F5344CB8AC3E}">
        <p14:creationId xmlns:p14="http://schemas.microsoft.com/office/powerpoint/2010/main" val="102749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11</a:t>
            </a:fld>
            <a:endParaRPr lang="en-US" dirty="0"/>
          </a:p>
        </p:txBody>
      </p:sp>
    </p:spTree>
    <p:extLst>
      <p:ext uri="{BB962C8B-B14F-4D97-AF65-F5344CB8AC3E}">
        <p14:creationId xmlns:p14="http://schemas.microsoft.com/office/powerpoint/2010/main" val="89016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24</a:t>
            </a:fld>
            <a:endParaRPr lang="en-US" dirty="0"/>
          </a:p>
        </p:txBody>
      </p:sp>
    </p:spTree>
    <p:extLst>
      <p:ext uri="{BB962C8B-B14F-4D97-AF65-F5344CB8AC3E}">
        <p14:creationId xmlns:p14="http://schemas.microsoft.com/office/powerpoint/2010/main" val="1602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25</a:t>
            </a:fld>
            <a:endParaRPr lang="en-US" dirty="0"/>
          </a:p>
        </p:txBody>
      </p:sp>
    </p:spTree>
    <p:extLst>
      <p:ext uri="{BB962C8B-B14F-4D97-AF65-F5344CB8AC3E}">
        <p14:creationId xmlns:p14="http://schemas.microsoft.com/office/powerpoint/2010/main" val="99606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26</a:t>
            </a:fld>
            <a:endParaRPr lang="en-US" dirty="0"/>
          </a:p>
        </p:txBody>
      </p:sp>
    </p:spTree>
    <p:extLst>
      <p:ext uri="{BB962C8B-B14F-4D97-AF65-F5344CB8AC3E}">
        <p14:creationId xmlns:p14="http://schemas.microsoft.com/office/powerpoint/2010/main" val="196235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28</a:t>
            </a:fld>
            <a:endParaRPr lang="en-US" dirty="0"/>
          </a:p>
        </p:txBody>
      </p:sp>
    </p:spTree>
    <p:extLst>
      <p:ext uri="{BB962C8B-B14F-4D97-AF65-F5344CB8AC3E}">
        <p14:creationId xmlns:p14="http://schemas.microsoft.com/office/powerpoint/2010/main" val="153587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29</a:t>
            </a:fld>
            <a:endParaRPr lang="en-US" dirty="0"/>
          </a:p>
        </p:txBody>
      </p:sp>
    </p:spTree>
    <p:extLst>
      <p:ext uri="{BB962C8B-B14F-4D97-AF65-F5344CB8AC3E}">
        <p14:creationId xmlns:p14="http://schemas.microsoft.com/office/powerpoint/2010/main" val="279378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png"/><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eclkc.ohs.acf.hhs.gov/ncpmfo" TargetMode="External"/><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 name="Title 1"/>
          <p:cNvSpPr txBox="1">
            <a:spLocks/>
          </p:cNvSpPr>
          <p:nvPr userDrawn="1"/>
        </p:nvSpPr>
        <p:spPr>
          <a:xfrm>
            <a:off x="0" y="5791200"/>
            <a:ext cx="9144000" cy="1066800"/>
          </a:xfrm>
          <a:prstGeom prst="rect">
            <a:avLst/>
          </a:prstGeom>
          <a:solidFill>
            <a:schemeClr val="accent5">
              <a:lumMod val="20000"/>
              <a:lumOff val="8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9" name="Title 1"/>
          <p:cNvSpPr txBox="1">
            <a:spLocks/>
          </p:cNvSpPr>
          <p:nvPr/>
        </p:nvSpPr>
        <p:spPr>
          <a:xfrm>
            <a:off x="2816690" y="152400"/>
            <a:ext cx="2190818" cy="2740141"/>
          </a:xfrm>
          <a:prstGeom prst="rect">
            <a:avLst/>
          </a:prstGeom>
          <a:solidFill>
            <a:schemeClr val="accent5">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0" name="Title 1"/>
          <p:cNvSpPr txBox="1">
            <a:spLocks/>
          </p:cNvSpPr>
          <p:nvPr/>
        </p:nvSpPr>
        <p:spPr>
          <a:xfrm>
            <a:off x="1454358" y="3022772"/>
            <a:ext cx="7537242" cy="2638384"/>
          </a:xfrm>
          <a:prstGeom prst="rect">
            <a:avLst/>
          </a:prstGeom>
          <a:solidFill>
            <a:srgbClr val="1C3141"/>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1" name="Title 1"/>
          <p:cNvSpPr txBox="1">
            <a:spLocks/>
          </p:cNvSpPr>
          <p:nvPr/>
        </p:nvSpPr>
        <p:spPr>
          <a:xfrm>
            <a:off x="147427" y="2997372"/>
            <a:ext cx="1159504" cy="3733800"/>
          </a:xfrm>
          <a:prstGeom prst="rect">
            <a:avLst/>
          </a:prstGeom>
          <a:solidFill>
            <a:schemeClr val="accent1">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4" name="Title 1"/>
          <p:cNvSpPr txBox="1">
            <a:spLocks/>
          </p:cNvSpPr>
          <p:nvPr userDrawn="1"/>
        </p:nvSpPr>
        <p:spPr>
          <a:xfrm>
            <a:off x="1454358" y="5797818"/>
            <a:ext cx="3523254" cy="933353"/>
          </a:xfrm>
          <a:prstGeom prst="rect">
            <a:avLst/>
          </a:prstGeom>
          <a:solidFill>
            <a:schemeClr val="accent6">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7" name="Title 1"/>
          <p:cNvSpPr txBox="1">
            <a:spLocks/>
          </p:cNvSpPr>
          <p:nvPr userDrawn="1"/>
        </p:nvSpPr>
        <p:spPr>
          <a:xfrm>
            <a:off x="5124732" y="159019"/>
            <a:ext cx="3866868" cy="2740141"/>
          </a:xfrm>
          <a:prstGeom prst="rect">
            <a:avLst/>
          </a:prstGeom>
          <a:solidFill>
            <a:schemeClr val="accent2">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5" name="Picture Placeholder 4">
            <a:extLst>
              <a:ext uri="{FF2B5EF4-FFF2-40B4-BE49-F238E27FC236}">
                <a16:creationId xmlns:a16="http://schemas.microsoft.com/office/drawing/2014/main" id="{1306FFD0-E996-40B3-8BF5-EB1B1934790E}"/>
              </a:ext>
            </a:extLst>
          </p:cNvPr>
          <p:cNvSpPr>
            <a:spLocks noGrp="1"/>
          </p:cNvSpPr>
          <p:nvPr>
            <p:ph type="pic" sz="quarter" idx="11"/>
          </p:nvPr>
        </p:nvSpPr>
        <p:spPr>
          <a:xfrm>
            <a:off x="147638" y="152400"/>
            <a:ext cx="2522492" cy="27146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7DF908FB-2448-4E37-9341-411B26F1DDAB}"/>
              </a:ext>
            </a:extLst>
          </p:cNvPr>
          <p:cNvSpPr>
            <a:spLocks noGrp="1"/>
          </p:cNvSpPr>
          <p:nvPr>
            <p:ph type="pic" sz="quarter" idx="13"/>
          </p:nvPr>
        </p:nvSpPr>
        <p:spPr>
          <a:xfrm>
            <a:off x="5715000" y="152400"/>
            <a:ext cx="2895600" cy="2903538"/>
          </a:xfrm>
          <a:prstGeom prst="rect">
            <a:avLst/>
          </a:prstGeom>
        </p:spPr>
        <p:txBody>
          <a:bodyPr/>
          <a:lstStyle/>
          <a:p>
            <a:endParaRPr lang="en-US"/>
          </a:p>
        </p:txBody>
      </p:sp>
      <p:sp>
        <p:nvSpPr>
          <p:cNvPr id="2" name="Title 1">
            <a:extLst>
              <a:ext uri="{FF2B5EF4-FFF2-40B4-BE49-F238E27FC236}">
                <a16:creationId xmlns:a16="http://schemas.microsoft.com/office/drawing/2014/main" id="{E5ECABEC-263D-4116-9895-5A1306517003}"/>
              </a:ext>
            </a:extLst>
          </p:cNvPr>
          <p:cNvSpPr>
            <a:spLocks noGrp="1"/>
          </p:cNvSpPr>
          <p:nvPr>
            <p:ph type="title"/>
          </p:nvPr>
        </p:nvSpPr>
        <p:spPr>
          <a:xfrm>
            <a:off x="1600200" y="3259171"/>
            <a:ext cx="7239000" cy="2151029"/>
          </a:xfrm>
          <a:prstGeom prst="rect">
            <a:avLst/>
          </a:prstGeom>
        </p:spPr>
        <p:txBody>
          <a:bodyPr anchor="ctr"/>
          <a:lstStyle>
            <a:lvl1pPr algn="l">
              <a:defRPr/>
            </a:lvl1pPr>
          </a:lstStyle>
          <a:p>
            <a:r>
              <a:rPr lang="en-US"/>
              <a:t>Click to edit Master title style</a:t>
            </a:r>
          </a:p>
        </p:txBody>
      </p:sp>
      <p:sp>
        <p:nvSpPr>
          <p:cNvPr id="7" name="Picture Placeholder 6">
            <a:extLst>
              <a:ext uri="{FF2B5EF4-FFF2-40B4-BE49-F238E27FC236}">
                <a16:creationId xmlns:a16="http://schemas.microsoft.com/office/drawing/2014/main" id="{1626242D-F28F-4882-A41E-A69150A34DF9}"/>
              </a:ext>
            </a:extLst>
          </p:cNvPr>
          <p:cNvSpPr>
            <a:spLocks noGrp="1"/>
          </p:cNvSpPr>
          <p:nvPr>
            <p:ph type="pic" sz="quarter" idx="12"/>
          </p:nvPr>
        </p:nvSpPr>
        <p:spPr>
          <a:xfrm>
            <a:off x="5219700" y="5892972"/>
            <a:ext cx="3547872" cy="731520"/>
          </a:xfrm>
          <a:prstGeom prst="rect">
            <a:avLst/>
          </a:prstGeom>
        </p:spPr>
        <p:txBody>
          <a:bodyPr/>
          <a:lstStyle/>
          <a:p>
            <a:endParaRPr lang="en-US" dirty="0"/>
          </a:p>
        </p:txBody>
      </p:sp>
    </p:spTree>
    <p:extLst>
      <p:ext uri="{BB962C8B-B14F-4D97-AF65-F5344CB8AC3E}">
        <p14:creationId xmlns:p14="http://schemas.microsoft.com/office/powerpoint/2010/main" val="6096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70756-052C-406E-8E66-E2B5DC0B8FDC}"/>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8978" y="1058335"/>
            <a:ext cx="3824057" cy="3895609"/>
          </a:xfrm>
          <a:prstGeom prst="rect">
            <a:avLst/>
          </a:prstGeom>
        </p:spPr>
      </p:pic>
      <p:pic>
        <p:nvPicPr>
          <p:cNvPr id="9" name="Picture 8">
            <a:extLst>
              <a:ext uri="{FF2B5EF4-FFF2-40B4-BE49-F238E27FC236}">
                <a16:creationId xmlns:a16="http://schemas.microsoft.com/office/drawing/2014/main" id="{064F5072-2B7F-4160-8FDD-3D29D511C170}"/>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8924912">
            <a:off x="4024683" y="2690522"/>
            <a:ext cx="3824057" cy="3895609"/>
          </a:xfrm>
          <a:prstGeom prst="rect">
            <a:avLst/>
          </a:prstGeom>
        </p:spPr>
      </p:pic>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1C59F21-9B7C-49DB-9CC1-F6AB66766880}"/>
              </a:ext>
            </a:extLst>
          </p:cNvPr>
          <p:cNvSpPr>
            <a:spLocks noGrp="1"/>
          </p:cNvSpPr>
          <p:nvPr>
            <p:ph sz="quarter" idx="14"/>
          </p:nvPr>
        </p:nvSpPr>
        <p:spPr>
          <a:xfrm>
            <a:off x="4865077"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12060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A4027A-FC5D-4C68-B3F7-85AD97A3979D}"/>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575850"/>
            <a:ext cx="9144000" cy="5826369"/>
          </a:xfrm>
          <a:prstGeom prst="rect">
            <a:avLst/>
          </a:prstGeom>
        </p:spPr>
      </p:pic>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1C59F21-9B7C-49DB-9CC1-F6AB66766880}"/>
              </a:ext>
            </a:extLst>
          </p:cNvPr>
          <p:cNvSpPr>
            <a:spLocks noGrp="1"/>
          </p:cNvSpPr>
          <p:nvPr>
            <p:ph sz="quarter" idx="14"/>
          </p:nvPr>
        </p:nvSpPr>
        <p:spPr>
          <a:xfrm>
            <a:off x="4865077"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236280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0" y="1058335"/>
            <a:ext cx="9144000" cy="57996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
        <p:nvSpPr>
          <p:cNvPr id="7" name="Content Placeholder 6">
            <a:extLst>
              <a:ext uri="{FF2B5EF4-FFF2-40B4-BE49-F238E27FC236}">
                <a16:creationId xmlns:a16="http://schemas.microsoft.com/office/drawing/2014/main" id="{902FA3DC-D5FA-40DD-8647-4096831D77EF}"/>
              </a:ext>
            </a:extLst>
          </p:cNvPr>
          <p:cNvSpPr>
            <a:spLocks noGrp="1"/>
          </p:cNvSpPr>
          <p:nvPr>
            <p:ph sz="quarter" idx="14"/>
          </p:nvPr>
        </p:nvSpPr>
        <p:spPr>
          <a:xfrm>
            <a:off x="381000" y="1295400"/>
            <a:ext cx="4191000" cy="4953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17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p:nvPr>
        </p:nvSpPr>
        <p:spPr>
          <a:xfrm>
            <a:off x="0" y="990637"/>
            <a:ext cx="9143999" cy="5867363"/>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AE568F09-B019-44D8-8D03-B96DABC458BA}"/>
              </a:ext>
            </a:extLst>
          </p:cNvPr>
          <p:cNvSpPr>
            <a:spLocks noGrp="1"/>
          </p:cNvSpPr>
          <p:nvPr>
            <p:ph sz="quarter" idx="13"/>
          </p:nvPr>
        </p:nvSpPr>
        <p:spPr>
          <a:xfrm>
            <a:off x="457200" y="1524000"/>
            <a:ext cx="38862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B13A06BE-ADCB-44FA-864D-10E24B438B99}"/>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252198" y="1370609"/>
            <a:ext cx="2286000" cy="991591"/>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3" name="Content Placeholder 3">
            <a:extLst>
              <a:ext uri="{FF2B5EF4-FFF2-40B4-BE49-F238E27FC236}">
                <a16:creationId xmlns:a16="http://schemas.microsoft.com/office/drawing/2014/main" id="{D6C1686F-25D6-4C95-A681-97B3EC8BB4B9}"/>
              </a:ext>
            </a:extLst>
          </p:cNvPr>
          <p:cNvSpPr>
            <a:spLocks noGrp="1"/>
          </p:cNvSpPr>
          <p:nvPr>
            <p:ph sz="quarter" idx="14"/>
          </p:nvPr>
        </p:nvSpPr>
        <p:spPr>
          <a:xfrm>
            <a:off x="304800" y="4375234"/>
            <a:ext cx="2090073" cy="1887740"/>
          </a:xfrm>
          <a:prstGeom prst="rect">
            <a:avLst/>
          </a:prstGeo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endParaRPr lang="en-US" dirty="0"/>
          </a:p>
        </p:txBody>
      </p:sp>
      <p:sp>
        <p:nvSpPr>
          <p:cNvPr id="14" name="Content Placeholder 3">
            <a:extLst>
              <a:ext uri="{FF2B5EF4-FFF2-40B4-BE49-F238E27FC236}">
                <a16:creationId xmlns:a16="http://schemas.microsoft.com/office/drawing/2014/main" id="{98EC0870-5172-4F12-9682-BD0976A381E5}"/>
              </a:ext>
            </a:extLst>
          </p:cNvPr>
          <p:cNvSpPr>
            <a:spLocks noGrp="1"/>
          </p:cNvSpPr>
          <p:nvPr>
            <p:ph sz="quarter" idx="15"/>
          </p:nvPr>
        </p:nvSpPr>
        <p:spPr>
          <a:xfrm>
            <a:off x="6745485" y="3383643"/>
            <a:ext cx="2242473" cy="2382907"/>
          </a:xfrm>
          <a:prstGeom prst="rect">
            <a:avLst/>
          </a:prstGeom>
        </p:spPr>
        <p:txBody>
          <a:bodyPr/>
          <a:lstStyle>
            <a:lvl1pPr marL="0" indent="0">
              <a:buNone/>
              <a:defRPr sz="2800"/>
            </a:lvl1pPr>
          </a:lstStyle>
          <a:p>
            <a:pPr lvl="0"/>
            <a:endParaRPr lang="en-US" dirty="0"/>
          </a:p>
        </p:txBody>
      </p:sp>
      <p:sp>
        <p:nvSpPr>
          <p:cNvPr id="15" name="Content Placeholder 3">
            <a:extLst>
              <a:ext uri="{FF2B5EF4-FFF2-40B4-BE49-F238E27FC236}">
                <a16:creationId xmlns:a16="http://schemas.microsoft.com/office/drawing/2014/main" id="{80A3B1E1-5BCF-416E-81D6-E523C8711B65}"/>
              </a:ext>
            </a:extLst>
          </p:cNvPr>
          <p:cNvSpPr>
            <a:spLocks noGrp="1"/>
          </p:cNvSpPr>
          <p:nvPr>
            <p:ph sz="quarter" idx="16"/>
          </p:nvPr>
        </p:nvSpPr>
        <p:spPr>
          <a:xfrm>
            <a:off x="4420772" y="6407793"/>
            <a:ext cx="4005564" cy="265438"/>
          </a:xfrm>
          <a:prstGeom prst="rect">
            <a:avLst/>
          </a:prstGeom>
        </p:spPr>
        <p:txBody>
          <a:bodyPr/>
          <a:lstStyle>
            <a:lvl1pPr marL="55563" indent="0">
              <a:defRPr sz="800"/>
            </a:lvl1pPr>
          </a:lstStyle>
          <a:p>
            <a:pPr lvl="0"/>
            <a:endParaRPr lang="en-US" dirty="0"/>
          </a:p>
        </p:txBody>
      </p:sp>
      <p:pic>
        <p:nvPicPr>
          <p:cNvPr id="16" name="Picture 15">
            <a:extLst>
              <a:ext uri="{FF2B5EF4-FFF2-40B4-BE49-F238E27FC236}">
                <a16:creationId xmlns:a16="http://schemas.microsoft.com/office/drawing/2014/main" id="{FF8721AE-8498-4B04-9894-18EC36E3B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43" y="1370609"/>
            <a:ext cx="8754615" cy="5450296"/>
          </a:xfrm>
          <a:prstGeom prst="rect">
            <a:avLst/>
          </a:prstGeom>
        </p:spPr>
      </p:pic>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323729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Resources">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3903089" y="1401847"/>
            <a:ext cx="4526280" cy="1078992"/>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3888318" y="3404206"/>
            <a:ext cx="5074920" cy="1078992"/>
          </a:xfrm>
          <a:prstGeom prst="rect">
            <a:avLst/>
          </a:prstGeom>
        </p:spPr>
        <p:txBody>
          <a:bodyPr/>
          <a:lstStyle>
            <a:lvl1pPr marL="0" indent="0">
              <a:buNone/>
              <a:defRPr sz="1800"/>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3897843" y="5375945"/>
            <a:ext cx="3886200" cy="1078992"/>
          </a:xfrm>
          <a:prstGeom prst="rect">
            <a:avLst/>
          </a:prstGeom>
        </p:spPr>
        <p:txBody>
          <a:bodyPr/>
          <a:lstStyle>
            <a:lvl1pPr marL="0" indent="0">
              <a:buNone/>
              <a:defRPr sz="1800"/>
            </a:lvl1pPr>
          </a:lstStyle>
          <a:p>
            <a:pPr lvl="0"/>
            <a:endParaRPr lang="en-US" dirty="0"/>
          </a:p>
        </p:txBody>
      </p:sp>
      <p:sp>
        <p:nvSpPr>
          <p:cNvPr id="21" name="Rectangle 20">
            <a:extLst>
              <a:ext uri="{FF2B5EF4-FFF2-40B4-BE49-F238E27FC236}">
                <a16:creationId xmlns:a16="http://schemas.microsoft.com/office/drawing/2014/main" id="{921F0141-6113-44EA-AA74-3936FD42030B}"/>
              </a:ext>
            </a:extLst>
          </p:cNvPr>
          <p:cNvSpPr/>
          <p:nvPr userDrawn="1"/>
        </p:nvSpPr>
        <p:spPr>
          <a:xfrm>
            <a:off x="609600" y="1285349"/>
            <a:ext cx="585788" cy="15957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247F31-9B36-4D11-A0E3-F36ACF090310}"/>
              </a:ext>
            </a:extLst>
          </p:cNvPr>
          <p:cNvSpPr/>
          <p:nvPr userDrawn="1"/>
        </p:nvSpPr>
        <p:spPr>
          <a:xfrm>
            <a:off x="609600" y="3171540"/>
            <a:ext cx="585788" cy="159578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4F370B15-133B-41DA-A310-F657C804B5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0753" y="1239309"/>
            <a:ext cx="2362200" cy="1595788"/>
          </a:xfrm>
          <a:prstGeom prst="rect">
            <a:avLst/>
          </a:prstGeom>
        </p:spPr>
      </p:pic>
      <p:pic>
        <p:nvPicPr>
          <p:cNvPr id="26" name="Picture 25">
            <a:extLst>
              <a:ext uri="{FF2B5EF4-FFF2-40B4-BE49-F238E27FC236}">
                <a16:creationId xmlns:a16="http://schemas.microsoft.com/office/drawing/2014/main" id="{D6C116ED-CE9D-44F7-BFB4-0A5996C8B5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753" y="3159533"/>
            <a:ext cx="2362200" cy="1561755"/>
          </a:xfrm>
          <a:prstGeom prst="rect">
            <a:avLst/>
          </a:prstGeom>
        </p:spPr>
      </p:pic>
      <p:sp>
        <p:nvSpPr>
          <p:cNvPr id="30" name="Rectangle 29">
            <a:extLst>
              <a:ext uri="{FF2B5EF4-FFF2-40B4-BE49-F238E27FC236}">
                <a16:creationId xmlns:a16="http://schemas.microsoft.com/office/drawing/2014/main" id="{9E2B1A03-7A99-45F6-BBA0-4F95782686CE}"/>
              </a:ext>
            </a:extLst>
          </p:cNvPr>
          <p:cNvSpPr/>
          <p:nvPr userDrawn="1"/>
        </p:nvSpPr>
        <p:spPr>
          <a:xfrm>
            <a:off x="76200" y="6278560"/>
            <a:ext cx="2286000" cy="590947"/>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4F0CEBED-B537-4C64-81B2-57A31BC84C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0278" y="4982335"/>
            <a:ext cx="2352675" cy="1612705"/>
          </a:xfrm>
          <a:prstGeom prst="rect">
            <a:avLst/>
          </a:prstGeom>
        </p:spPr>
      </p:pic>
      <p:sp>
        <p:nvSpPr>
          <p:cNvPr id="23" name="Rectangle 22">
            <a:extLst>
              <a:ext uri="{FF2B5EF4-FFF2-40B4-BE49-F238E27FC236}">
                <a16:creationId xmlns:a16="http://schemas.microsoft.com/office/drawing/2014/main" id="{AF2DCD5D-37B1-4876-87BA-873031727E28}"/>
              </a:ext>
            </a:extLst>
          </p:cNvPr>
          <p:cNvSpPr/>
          <p:nvPr userDrawn="1"/>
        </p:nvSpPr>
        <p:spPr>
          <a:xfrm>
            <a:off x="609600" y="5036833"/>
            <a:ext cx="585788" cy="15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33178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1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200" y="1752600"/>
            <a:ext cx="5867400" cy="783695"/>
          </a:xfrm>
          <a:prstGeom prst="rect">
            <a:avLst/>
          </a:prstGeom>
          <a:noFill/>
        </p:spPr>
        <p:txBody>
          <a:bodyPr anchor="ctr"/>
          <a:lstStyle>
            <a:lvl1pPr marL="168275" indent="0" algn="l">
              <a:tabLst/>
              <a:defRPr b="1">
                <a:solidFill>
                  <a:schemeClr val="accent6">
                    <a:lumMod val="75000"/>
                  </a:schemeClr>
                </a:solidFill>
              </a:defRPr>
            </a:lvl1pPr>
          </a:lstStyle>
          <a:p>
            <a:r>
              <a:rPr lang="en-US" dirty="0"/>
              <a:t>Contact</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381000" y="316999"/>
            <a:ext cx="2700480" cy="2034134"/>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2743200" y="314270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2743200" y="405065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8" name="Content Placeholder 3">
            <a:extLst>
              <a:ext uri="{FF2B5EF4-FFF2-40B4-BE49-F238E27FC236}">
                <a16:creationId xmlns:a16="http://schemas.microsoft.com/office/drawing/2014/main" id="{00F89DBD-1C62-4A31-9E77-2EF2BC68C0FF}"/>
              </a:ext>
            </a:extLst>
          </p:cNvPr>
          <p:cNvSpPr>
            <a:spLocks noGrp="1"/>
          </p:cNvSpPr>
          <p:nvPr>
            <p:ph sz="quarter" idx="16"/>
          </p:nvPr>
        </p:nvSpPr>
        <p:spPr>
          <a:xfrm>
            <a:off x="2743200" y="4963325"/>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21" name="Rectangle 20">
            <a:extLst>
              <a:ext uri="{FF2B5EF4-FFF2-40B4-BE49-F238E27FC236}">
                <a16:creationId xmlns:a16="http://schemas.microsoft.com/office/drawing/2014/main" id="{FE725821-4112-4512-BD5C-34D137947DA4}"/>
              </a:ext>
            </a:extLst>
          </p:cNvPr>
          <p:cNvSpPr/>
          <p:nvPr userDrawn="1"/>
        </p:nvSpPr>
        <p:spPr>
          <a:xfrm>
            <a:off x="0" y="6118653"/>
            <a:ext cx="9144000" cy="76984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540D650A-09F3-402A-8A06-2C3EAADBCE50}"/>
              </a:ext>
            </a:extLst>
          </p:cNvPr>
          <p:cNvSpPr>
            <a:spLocks noGrp="1"/>
          </p:cNvSpPr>
          <p:nvPr>
            <p:ph sz="quarter" idx="17"/>
          </p:nvPr>
        </p:nvSpPr>
        <p:spPr>
          <a:xfrm>
            <a:off x="595502" y="5832969"/>
            <a:ext cx="1024128" cy="960120"/>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FAADD08-2B5D-4D46-99E5-F3AB9E51B707}"/>
              </a:ext>
            </a:extLst>
          </p:cNvPr>
          <p:cNvSpPr>
            <a:spLocks noGrp="1"/>
          </p:cNvSpPr>
          <p:nvPr>
            <p:ph sz="quarter" idx="18"/>
          </p:nvPr>
        </p:nvSpPr>
        <p:spPr>
          <a:xfrm>
            <a:off x="1867157" y="6047094"/>
            <a:ext cx="3154680" cy="493776"/>
          </a:xfrm>
          <a:prstGeom prst="rect">
            <a:avLst/>
          </a:prstGeom>
        </p:spPr>
        <p:txBody>
          <a:bodyPr/>
          <a:lstStyle>
            <a:lvl1pPr marL="0" indent="0">
              <a:buNone/>
              <a:defRPr sz="1800"/>
            </a:lvl1pPr>
          </a:lstStyle>
          <a:p>
            <a:pPr lvl="0"/>
            <a:endParaRPr lang="en-US" dirty="0"/>
          </a:p>
        </p:txBody>
      </p:sp>
      <p:sp>
        <p:nvSpPr>
          <p:cNvPr id="11" name="Content Placeholder 3">
            <a:extLst>
              <a:ext uri="{FF2B5EF4-FFF2-40B4-BE49-F238E27FC236}">
                <a16:creationId xmlns:a16="http://schemas.microsoft.com/office/drawing/2014/main" id="{C07E435A-2FAD-4C6C-9FFF-08172158BDD8}"/>
              </a:ext>
            </a:extLst>
          </p:cNvPr>
          <p:cNvSpPr>
            <a:spLocks noGrp="1"/>
          </p:cNvSpPr>
          <p:nvPr>
            <p:ph sz="quarter" idx="19"/>
          </p:nvPr>
        </p:nvSpPr>
        <p:spPr>
          <a:xfrm>
            <a:off x="5453308" y="6088190"/>
            <a:ext cx="3044952" cy="630687"/>
          </a:xfrm>
          <a:prstGeom prst="rect">
            <a:avLst/>
          </a:prstGeom>
        </p:spPr>
        <p:txBody>
          <a:bodyPr/>
          <a:lstStyle>
            <a:lvl1pPr marL="0" indent="0">
              <a:buNone/>
              <a:defRPr sz="1800"/>
            </a:lvl1pPr>
          </a:lstStyle>
          <a:p>
            <a:pPr lvl="0"/>
            <a:endParaRPr lang="en-US" dirty="0"/>
          </a:p>
        </p:txBody>
      </p:sp>
      <p:pic>
        <p:nvPicPr>
          <p:cNvPr id="20" name="Picture 19" descr="file-tk-email-icon-svg-28.png">
            <a:extLst>
              <a:ext uri="{FF2B5EF4-FFF2-40B4-BE49-F238E27FC236}">
                <a16:creationId xmlns:a16="http://schemas.microsoft.com/office/drawing/2014/main" id="{EC9F21FF-D138-4C16-B4B5-D4005FED6D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3140556"/>
            <a:ext cx="517044" cy="517044"/>
          </a:xfrm>
          <a:prstGeom prst="rect">
            <a:avLst/>
          </a:prstGeom>
        </p:spPr>
      </p:pic>
      <p:pic>
        <p:nvPicPr>
          <p:cNvPr id="22" name="Picture 21" descr="auricular-phone-symbol-in-a-circle.png">
            <a:extLst>
              <a:ext uri="{FF2B5EF4-FFF2-40B4-BE49-F238E27FC236}">
                <a16:creationId xmlns:a16="http://schemas.microsoft.com/office/drawing/2014/main" id="{62664199-CD96-4528-BF37-AD1005C9C7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706" y="4962231"/>
            <a:ext cx="514938" cy="514938"/>
          </a:xfrm>
          <a:prstGeom prst="rect">
            <a:avLst/>
          </a:prstGeom>
        </p:spPr>
      </p:pic>
      <p:grpSp>
        <p:nvGrpSpPr>
          <p:cNvPr id="23" name="Group 22">
            <a:extLst>
              <a:ext uri="{FF2B5EF4-FFF2-40B4-BE49-F238E27FC236}">
                <a16:creationId xmlns:a16="http://schemas.microsoft.com/office/drawing/2014/main" id="{DBCA677A-4C89-411A-AD9C-814ED1475539}"/>
              </a:ext>
            </a:extLst>
          </p:cNvPr>
          <p:cNvGrpSpPr/>
          <p:nvPr userDrawn="1"/>
        </p:nvGrpSpPr>
        <p:grpSpPr>
          <a:xfrm>
            <a:off x="2163192" y="4072104"/>
            <a:ext cx="469848" cy="469848"/>
            <a:chOff x="586603" y="4769312"/>
            <a:chExt cx="751846" cy="751846"/>
          </a:xfrm>
        </p:grpSpPr>
        <p:sp>
          <p:nvSpPr>
            <p:cNvPr id="24" name="Oval 23">
              <a:extLst>
                <a:ext uri="{FF2B5EF4-FFF2-40B4-BE49-F238E27FC236}">
                  <a16:creationId xmlns:a16="http://schemas.microsoft.com/office/drawing/2014/main" id="{E6B45611-1AFF-466E-BD17-91F1E793B391}"/>
                </a:ext>
              </a:extLst>
            </p:cNvPr>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home.png">
              <a:extLst>
                <a:ext uri="{FF2B5EF4-FFF2-40B4-BE49-F238E27FC236}">
                  <a16:creationId xmlns:a16="http://schemas.microsoft.com/office/drawing/2014/main" id="{10757A97-503D-4194-88D5-AEAD9B937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cxnSp>
        <p:nvCxnSpPr>
          <p:cNvPr id="29" name="Straight Connector 28">
            <a:extLst>
              <a:ext uri="{FF2B5EF4-FFF2-40B4-BE49-F238E27FC236}">
                <a16:creationId xmlns:a16="http://schemas.microsoft.com/office/drawing/2014/main" id="{8FD652B4-32A3-4B41-895B-21539EA203FF}"/>
              </a:ext>
            </a:extLst>
          </p:cNvPr>
          <p:cNvCxnSpPr>
            <a:cxnSpLocks/>
          </p:cNvCxnSpPr>
          <p:nvPr userDrawn="1"/>
        </p:nvCxnSpPr>
        <p:spPr>
          <a:xfrm>
            <a:off x="228600" y="2590800"/>
            <a:ext cx="8686800" cy="0"/>
          </a:xfrm>
          <a:prstGeom prst="line">
            <a:avLst/>
          </a:prstGeom>
          <a:ln w="254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5968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4" y="274640"/>
            <a:ext cx="8933366"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4" y="1437268"/>
            <a:ext cx="3630342" cy="468970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78111" y="5729112"/>
            <a:ext cx="5065889"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78111" y="860779"/>
            <a:ext cx="5065889" cy="47272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324732" y="3979333"/>
            <a:ext cx="3047824" cy="14393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0" name="Title 1"/>
          <p:cNvSpPr txBox="1">
            <a:spLocks/>
          </p:cNvSpPr>
          <p:nvPr/>
        </p:nvSpPr>
        <p:spPr>
          <a:xfrm>
            <a:off x="-155222" y="0"/>
            <a:ext cx="4035778" cy="7083778"/>
          </a:xfrm>
          <a:prstGeom prst="rect">
            <a:avLst/>
          </a:prstGeom>
          <a:solidFill>
            <a:schemeClr val="accent5">
              <a:lumMod val="75000"/>
            </a:schemeClr>
          </a:solidFill>
        </p:spPr>
        <p:txBody>
          <a:bodyPr anchor="ctr"/>
          <a:lstStyle>
            <a:lvl1pPr marL="0" indent="454025" algn="l" defTabSz="457200" rtl="0" eaLnBrk="1" latinLnBrk="0" hangingPunct="1">
              <a:spcBef>
                <a:spcPct val="0"/>
              </a:spcBef>
              <a:buNone/>
              <a:defRPr sz="3600" b="0" i="0" kern="1200">
                <a:solidFill>
                  <a:schemeClr val="bg1"/>
                </a:solidFill>
                <a:latin typeface="Arial"/>
                <a:ea typeface="+mj-ea"/>
                <a:cs typeface="Arial"/>
              </a:defRPr>
            </a:lvl1pPr>
          </a:lstStyle>
          <a:p>
            <a:endParaRPr lang="en-US" dirty="0">
              <a:solidFill>
                <a:prstClr val="white"/>
              </a:solidFill>
            </a:endParaRPr>
          </a:p>
        </p:txBody>
      </p:sp>
      <p:sp>
        <p:nvSpPr>
          <p:cNvPr id="6" name="Text Placeholder 5"/>
          <p:cNvSpPr>
            <a:spLocks noGrp="1"/>
          </p:cNvSpPr>
          <p:nvPr>
            <p:ph type="body" sz="quarter" idx="13" hasCustomPrompt="1"/>
          </p:nvPr>
        </p:nvSpPr>
        <p:spPr>
          <a:xfrm>
            <a:off x="324733" y="1114249"/>
            <a:ext cx="2892425" cy="2709862"/>
          </a:xfrm>
          <a:prstGeom prst="rect">
            <a:avLst/>
          </a:prstGeom>
        </p:spPr>
        <p:txBody>
          <a:bodyPr vert="horz" anchor="b"/>
          <a:lstStyle>
            <a:lvl1pPr marL="0" indent="0">
              <a:buFontTx/>
              <a:buNone/>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p:nvPr>
        </p:nvSpPr>
        <p:spPr>
          <a:xfrm>
            <a:off x="282539" y="1088429"/>
            <a:ext cx="8861461" cy="489967"/>
          </a:xfrm>
          <a:prstGeom prst="rect">
            <a:avLst/>
          </a:prstGeom>
        </p:spPr>
        <p:txBody>
          <a:bodyPr vert="horz"/>
          <a:lstStyle>
            <a:lvl1pPr marL="0" indent="0">
              <a:buClr>
                <a:schemeClr val="accent1">
                  <a:lumMod val="75000"/>
                </a:schemeClr>
              </a:buClr>
              <a:buNone/>
              <a:defRPr sz="2400">
                <a:solidFill>
                  <a:schemeClr val="accent1">
                    <a:lumMod val="75000"/>
                  </a:schemeClr>
                </a:solidFill>
              </a:defRPr>
            </a:lvl1pPr>
            <a:lvl2pPr marL="457200" indent="0">
              <a:buClr>
                <a:schemeClr val="accent1">
                  <a:lumMod val="75000"/>
                </a:schemeClr>
              </a:buClr>
              <a:buNone/>
              <a:defRPr sz="2400">
                <a:solidFill>
                  <a:schemeClr val="accent1">
                    <a:lumMod val="75000"/>
                  </a:schemeClr>
                </a:solidFill>
              </a:defRPr>
            </a:lvl2pPr>
            <a:lvl3pPr marL="914400" indent="0">
              <a:buClr>
                <a:schemeClr val="accent1">
                  <a:lumMod val="75000"/>
                </a:schemeClr>
              </a:buClr>
              <a:buNone/>
              <a:defRPr sz="2400">
                <a:solidFill>
                  <a:schemeClr val="accent1">
                    <a:lumMod val="75000"/>
                  </a:schemeClr>
                </a:solidFill>
              </a:defRPr>
            </a:lvl3pPr>
            <a:lvl4pPr marL="1371600" indent="0">
              <a:buClr>
                <a:schemeClr val="accent1">
                  <a:lumMod val="75000"/>
                </a:schemeClr>
              </a:buClr>
              <a:buNone/>
              <a:defRPr sz="2400">
                <a:solidFill>
                  <a:schemeClr val="accent1">
                    <a:lumMod val="75000"/>
                  </a:schemeClr>
                </a:solidFill>
              </a:defRPr>
            </a:lvl4pPr>
            <a:lvl5pPr marL="1828800" indent="0">
              <a:buClr>
                <a:schemeClr val="accent1">
                  <a:lumMod val="75000"/>
                </a:schemeClr>
              </a:buClr>
              <a:buNone/>
              <a:defRPr sz="2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45DCF5E2-53EC-4477-ACFA-B037A6BD0F5B}"/>
              </a:ext>
            </a:extLst>
          </p:cNvPr>
          <p:cNvSpPr>
            <a:spLocks noGrp="1"/>
          </p:cNvSpPr>
          <p:nvPr>
            <p:ph sz="quarter" idx="13"/>
          </p:nvPr>
        </p:nvSpPr>
        <p:spPr>
          <a:xfrm>
            <a:off x="1608138" y="1577975"/>
            <a:ext cx="7535862" cy="4722813"/>
          </a:xfrm>
          <a:prstGeom prst="rect">
            <a:avLst/>
          </a:prstGeom>
          <a:solidFill>
            <a:schemeClr val="accent6">
              <a:lumMod val="20000"/>
              <a:lumOff val="80000"/>
            </a:schemeClr>
          </a:solidFill>
        </p:spPr>
        <p:txBody>
          <a:bodyPr/>
          <a:lstStyle>
            <a:lvl1pPr marL="342900" indent="-342900">
              <a:buClr>
                <a:schemeClr val="accent6">
                  <a:lumMod val="50000"/>
                </a:schemeClr>
              </a:buClr>
              <a:buFont typeface="Arial" panose="020B0604020202020204" pitchFamily="34" charset="0"/>
              <a:buChar char="•"/>
              <a:defRPr sz="2200">
                <a:solidFill>
                  <a:schemeClr val="accent1">
                    <a:lumMod val="50000"/>
                  </a:schemeClr>
                </a:solidFill>
              </a:defRPr>
            </a:lvl1pPr>
            <a:lvl2pPr marL="742950" indent="-285750">
              <a:buClr>
                <a:schemeClr val="accent6">
                  <a:lumMod val="50000"/>
                </a:schemeClr>
              </a:buClr>
              <a:buFont typeface="Arial" panose="020B0604020202020204" pitchFamily="34" charset="0"/>
              <a:buChar char="•"/>
              <a:defRPr sz="2200">
                <a:solidFill>
                  <a:schemeClr val="accent1">
                    <a:lumMod val="50000"/>
                  </a:schemeClr>
                </a:solidFill>
              </a:defRPr>
            </a:lvl2pPr>
            <a:lvl3pPr marL="1143000" indent="-228600">
              <a:buClr>
                <a:schemeClr val="accent6">
                  <a:lumMod val="50000"/>
                </a:schemeClr>
              </a:buClr>
              <a:buFont typeface="Arial" panose="020B0604020202020204" pitchFamily="34" charset="0"/>
              <a:buChar char="•"/>
              <a:defRPr sz="2200">
                <a:solidFill>
                  <a:schemeClr val="accent1">
                    <a:lumMod val="50000"/>
                  </a:schemeClr>
                </a:solidFill>
              </a:defRPr>
            </a:lvl3pPr>
            <a:lvl4pPr marL="1600200" indent="-228600">
              <a:buClr>
                <a:schemeClr val="accent6">
                  <a:lumMod val="50000"/>
                </a:schemeClr>
              </a:buClr>
              <a:buFont typeface="Arial" panose="020B0604020202020204" pitchFamily="34" charset="0"/>
              <a:buChar char="•"/>
              <a:defRPr sz="2200">
                <a:solidFill>
                  <a:schemeClr val="accent1">
                    <a:lumMod val="50000"/>
                  </a:schemeClr>
                </a:solidFill>
              </a:defRPr>
            </a:lvl4pPr>
            <a:lvl5pPr marL="2057400" indent="-228600">
              <a:buClr>
                <a:schemeClr val="accent6">
                  <a:lumMod val="50000"/>
                </a:schemeClr>
              </a:buClr>
              <a:buFont typeface="Arial" panose="020B0604020202020204" pitchFamily="34" charset="0"/>
              <a:buChar char="•"/>
              <a:defRPr sz="2200">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Objective-Based-Design-Research.jpg">
            <a:extLst>
              <a:ext uri="{FF2B5EF4-FFF2-40B4-BE49-F238E27FC236}">
                <a16:creationId xmlns:a16="http://schemas.microsoft.com/office/drawing/2014/main" id="{EFA3B437-794F-4CA4-8C70-0A599C8224A1}"/>
              </a:ext>
            </a:extLst>
          </p:cNvPr>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6855" t="27663" r="15382" b="23815"/>
          <a:stretch/>
        </p:blipFill>
        <p:spPr>
          <a:xfrm>
            <a:off x="285183" y="3277071"/>
            <a:ext cx="925186" cy="1696949"/>
          </a:xfrm>
          <a:prstGeom prst="rect">
            <a:avLst/>
          </a:prstGeom>
        </p:spPr>
      </p:pic>
      <p:pic>
        <p:nvPicPr>
          <p:cNvPr id="7" name="Picture 6" descr="Objective-Based-Design-Research.jpg">
            <a:extLst>
              <a:ext uri="{FF2B5EF4-FFF2-40B4-BE49-F238E27FC236}">
                <a16:creationId xmlns:a16="http://schemas.microsoft.com/office/drawing/2014/main" id="{8E6020D0-C5A1-4589-BCDC-5D2176EF1F38}"/>
              </a:ext>
            </a:extLst>
          </p:cNvPr>
          <p:cNvPicPr>
            <a:picLocks noChangeAspect="1"/>
          </p:cNvPicPr>
          <p:nvPr userDrawn="1"/>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31761" t="16876" r="39866" b="16672"/>
          <a:stretch/>
        </p:blipFill>
        <p:spPr>
          <a:xfrm>
            <a:off x="285183" y="1578397"/>
            <a:ext cx="925186" cy="1704929"/>
          </a:xfrm>
          <a:prstGeom prst="rect">
            <a:avLst/>
          </a:prstGeom>
        </p:spPr>
      </p:pic>
      <p:pic>
        <p:nvPicPr>
          <p:cNvPr id="8" name="Picture 7" descr="Objective-Based-Design-Research.jpg">
            <a:extLst>
              <a:ext uri="{FF2B5EF4-FFF2-40B4-BE49-F238E27FC236}">
                <a16:creationId xmlns:a16="http://schemas.microsoft.com/office/drawing/2014/main" id="{90FE8972-B5E7-4249-87CE-C31E42594247}"/>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399" t="33783" r="67968" b="29370"/>
          <a:stretch/>
        </p:blipFill>
        <p:spPr>
          <a:xfrm>
            <a:off x="282540" y="4964874"/>
            <a:ext cx="927830" cy="1336601"/>
          </a:xfrm>
          <a:prstGeom prst="rect">
            <a:avLst/>
          </a:prstGeom>
        </p:spPr>
      </p:pic>
      <p:pic>
        <p:nvPicPr>
          <p:cNvPr id="10" name="Picture 9" descr="Objective-Based-Design-Research.jpg">
            <a:extLst>
              <a:ext uri="{FF2B5EF4-FFF2-40B4-BE49-F238E27FC236}">
                <a16:creationId xmlns:a16="http://schemas.microsoft.com/office/drawing/2014/main" id="{DC5CD279-523E-49C7-B5A1-09CB3F33EC02}"/>
              </a:ext>
            </a:extLst>
          </p:cNvPr>
          <p:cNvPicPr>
            <a:picLocks noChangeAspect="1"/>
          </p:cNvPicPr>
          <p:nvPr userDrawn="1"/>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210369" y="1578397"/>
            <a:ext cx="397371" cy="1704929"/>
          </a:xfrm>
          <a:prstGeom prst="rect">
            <a:avLst/>
          </a:prstGeom>
        </p:spPr>
      </p:pic>
      <p:pic>
        <p:nvPicPr>
          <p:cNvPr id="11" name="Picture 10" descr="Objective-Based-Design-Research.jpg">
            <a:extLst>
              <a:ext uri="{FF2B5EF4-FFF2-40B4-BE49-F238E27FC236}">
                <a16:creationId xmlns:a16="http://schemas.microsoft.com/office/drawing/2014/main" id="{B79CF5FE-59C5-4BA6-ACC0-B49A3615ADA1}"/>
              </a:ext>
            </a:extLst>
          </p:cNvPr>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59343" t="16876" r="33575" b="16672"/>
          <a:stretch/>
        </p:blipFill>
        <p:spPr>
          <a:xfrm>
            <a:off x="1210369" y="3277071"/>
            <a:ext cx="397371" cy="1696949"/>
          </a:xfrm>
          <a:prstGeom prst="rect">
            <a:avLst/>
          </a:prstGeom>
        </p:spPr>
      </p:pic>
      <p:pic>
        <p:nvPicPr>
          <p:cNvPr id="12" name="Picture 11" descr="Objective-Based-Design-Research.jpg">
            <a:extLst>
              <a:ext uri="{FF2B5EF4-FFF2-40B4-BE49-F238E27FC236}">
                <a16:creationId xmlns:a16="http://schemas.microsoft.com/office/drawing/2014/main" id="{3E89BA11-A36E-4ACA-BF5B-DAF0DA0D6A0C}"/>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210369" y="4964875"/>
            <a:ext cx="400015" cy="1336601"/>
          </a:xfrm>
          <a:prstGeom prst="rect">
            <a:avLst/>
          </a:prstGeom>
        </p:spPr>
      </p:pic>
      <p:sp>
        <p:nvSpPr>
          <p:cNvPr id="14" name="Slide Number Placeholder 4">
            <a:extLst>
              <a:ext uri="{FF2B5EF4-FFF2-40B4-BE49-F238E27FC236}">
                <a16:creationId xmlns:a16="http://schemas.microsoft.com/office/drawing/2014/main" id="{5FB2889E-BD9F-4B64-BF67-8C4DB12FCDFE}"/>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1357883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85561"/>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90095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1" name="Text Placeholder 5"/>
          <p:cNvSpPr>
            <a:spLocks noGrp="1"/>
          </p:cNvSpPr>
          <p:nvPr>
            <p:ph type="body" sz="quarter" idx="11"/>
          </p:nvPr>
        </p:nvSpPr>
        <p:spPr>
          <a:xfrm>
            <a:off x="228600" y="154518"/>
            <a:ext cx="8915400"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5" name="Text Placeholder 4"/>
          <p:cNvSpPr>
            <a:spLocks noGrp="1"/>
          </p:cNvSpPr>
          <p:nvPr>
            <p:ph type="body" sz="quarter" idx="12"/>
          </p:nvPr>
        </p:nvSpPr>
        <p:spPr>
          <a:xfrm>
            <a:off x="1086557" y="1763715"/>
            <a:ext cx="7451019"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3"/>
          </p:nvPr>
        </p:nvSpPr>
        <p:spPr>
          <a:xfrm>
            <a:off x="8387645"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12"/>
          </p:nvPr>
        </p:nvSpPr>
        <p:spPr>
          <a:xfrm>
            <a:off x="8407400"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54D62-F830-4462-8FC4-E75D413C9592}"/>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3589" y="461337"/>
            <a:ext cx="6454210" cy="6454210"/>
          </a:xfrm>
          <a:prstGeom prst="rect">
            <a:avLst/>
          </a:prstGeom>
        </p:spPr>
      </p:pic>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hasCustomPrompt="1"/>
          </p:nvPr>
        </p:nvSpPr>
        <p:spPr>
          <a:xfrm>
            <a:off x="237483" y="1066800"/>
            <a:ext cx="1742803" cy="1107996"/>
          </a:xfrm>
          <a:prstGeom prst="rect">
            <a:avLst/>
          </a:prstGeom>
          <a:solidFill>
            <a:schemeClr val="bg1"/>
          </a:solidFill>
        </p:spPr>
        <p:txBody>
          <a:bodyPr vert="horz" anchor="ctr"/>
          <a:lstStyle>
            <a:lvl1pPr marL="0" indent="0" algn="ctr">
              <a:buClr>
                <a:schemeClr val="accent1">
                  <a:lumMod val="75000"/>
                </a:schemeClr>
              </a:buClr>
              <a:buNone/>
              <a:defRPr sz="6600">
                <a:solidFill>
                  <a:schemeClr val="accent6">
                    <a:lumMod val="75000"/>
                  </a:schemeClr>
                </a:solidFill>
              </a:defRPr>
            </a:lvl1pPr>
            <a:lvl2pPr marL="457200" indent="0">
              <a:buClr>
                <a:schemeClr val="accent1">
                  <a:lumMod val="75000"/>
                </a:schemeClr>
              </a:buClr>
              <a:buNone/>
              <a:defRPr sz="6600"/>
            </a:lvl2pPr>
            <a:lvl3pPr marL="914400" indent="0">
              <a:buClr>
                <a:schemeClr val="accent1">
                  <a:lumMod val="75000"/>
                </a:schemeClr>
              </a:buClr>
              <a:buNone/>
              <a:defRPr sz="6600"/>
            </a:lvl3pPr>
            <a:lvl4pPr marL="1371600" indent="0">
              <a:buClr>
                <a:schemeClr val="accent1">
                  <a:lumMod val="75000"/>
                </a:schemeClr>
              </a:buClr>
              <a:buNone/>
              <a:defRPr sz="6600"/>
            </a:lvl4pPr>
            <a:lvl5pPr marL="1828800" indent="0">
              <a:buClr>
                <a:schemeClr val="accent1">
                  <a:lumMod val="75000"/>
                </a:schemeClr>
              </a:buClr>
              <a:buNone/>
              <a:defRPr sz="6600"/>
            </a:lvl5pPr>
          </a:lstStyle>
          <a:p>
            <a:pPr lvl="0"/>
            <a:r>
              <a:rPr lang="en-US" dirty="0"/>
              <a:t>1</a:t>
            </a:r>
          </a:p>
        </p:txBody>
      </p:sp>
      <p:sp>
        <p:nvSpPr>
          <p:cNvPr id="20" name="Text Placeholder 19">
            <a:extLst>
              <a:ext uri="{FF2B5EF4-FFF2-40B4-BE49-F238E27FC236}">
                <a16:creationId xmlns:a16="http://schemas.microsoft.com/office/drawing/2014/main" id="{0C770BCB-B5B0-420D-8DCB-AD137AA45A49}"/>
              </a:ext>
            </a:extLst>
          </p:cNvPr>
          <p:cNvSpPr>
            <a:spLocks noGrp="1"/>
          </p:cNvSpPr>
          <p:nvPr>
            <p:ph type="body" sz="quarter" idx="13"/>
          </p:nvPr>
        </p:nvSpPr>
        <p:spPr>
          <a:xfrm>
            <a:off x="238125" y="2175037"/>
            <a:ext cx="1741488" cy="1454150"/>
          </a:xfrm>
          <a:prstGeom prst="rect">
            <a:avLst/>
          </a:prstGeom>
          <a:solidFill>
            <a:schemeClr val="accent6">
              <a:lumMod val="75000"/>
            </a:schemeClr>
          </a:solidFill>
        </p:spPr>
        <p:txBody>
          <a:bodyPr anchor="ctr"/>
          <a:lstStyle>
            <a:lvl1pPr marL="49213"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22" name="Text Placeholder 21">
            <a:extLst>
              <a:ext uri="{FF2B5EF4-FFF2-40B4-BE49-F238E27FC236}">
                <a16:creationId xmlns:a16="http://schemas.microsoft.com/office/drawing/2014/main" id="{7A0860B7-E946-4514-B580-9A3A9B4AF2C2}"/>
              </a:ext>
            </a:extLst>
          </p:cNvPr>
          <p:cNvSpPr>
            <a:spLocks noGrp="1"/>
          </p:cNvSpPr>
          <p:nvPr>
            <p:ph type="body" sz="quarter" idx="14" hasCustomPrompt="1"/>
          </p:nvPr>
        </p:nvSpPr>
        <p:spPr>
          <a:xfrm>
            <a:off x="2092325" y="2798925"/>
            <a:ext cx="1652588" cy="1108075"/>
          </a:xfrm>
          <a:prstGeom prst="rect">
            <a:avLst/>
          </a:prstGeom>
          <a:solidFill>
            <a:schemeClr val="bg1"/>
          </a:solidFill>
        </p:spPr>
        <p:txBody>
          <a:bodyPr anchor="ctr"/>
          <a:lstStyle>
            <a:lvl1pPr marL="0" indent="0" algn="ctr">
              <a:buNone/>
              <a:defRPr sz="6600">
                <a:solidFill>
                  <a:schemeClr val="accent3">
                    <a:lumMod val="50000"/>
                  </a:schemeClr>
                </a:solidFill>
              </a:defRPr>
            </a:lvl1pPr>
          </a:lstStyle>
          <a:p>
            <a:pPr lvl="0"/>
            <a:r>
              <a:rPr lang="en-US" dirty="0"/>
              <a:t>2</a:t>
            </a:r>
          </a:p>
        </p:txBody>
      </p:sp>
      <p:sp>
        <p:nvSpPr>
          <p:cNvPr id="24" name="Text Placeholder 23">
            <a:extLst>
              <a:ext uri="{FF2B5EF4-FFF2-40B4-BE49-F238E27FC236}">
                <a16:creationId xmlns:a16="http://schemas.microsoft.com/office/drawing/2014/main" id="{8C3707D6-AB6C-4711-9CC0-3E2AFF3D83AC}"/>
              </a:ext>
            </a:extLst>
          </p:cNvPr>
          <p:cNvSpPr>
            <a:spLocks noGrp="1"/>
          </p:cNvSpPr>
          <p:nvPr>
            <p:ph type="body" sz="quarter" idx="15"/>
          </p:nvPr>
        </p:nvSpPr>
        <p:spPr>
          <a:xfrm>
            <a:off x="2074863" y="3921287"/>
            <a:ext cx="1641475" cy="2030413"/>
          </a:xfrm>
          <a:prstGeom prst="rect">
            <a:avLst/>
          </a:prstGeom>
          <a:solidFill>
            <a:schemeClr val="accent3">
              <a:lumMod val="50000"/>
            </a:schemeClr>
          </a:solidFill>
        </p:spPr>
        <p:txBody>
          <a:bodyPr anchor="ctr"/>
          <a:lstStyle>
            <a:lvl1pPr marL="45720" indent="0" algn="l">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endParaRPr lang="en-US" dirty="0"/>
          </a:p>
        </p:txBody>
      </p:sp>
      <p:sp>
        <p:nvSpPr>
          <p:cNvPr id="26" name="Text Placeholder 25">
            <a:extLst>
              <a:ext uri="{FF2B5EF4-FFF2-40B4-BE49-F238E27FC236}">
                <a16:creationId xmlns:a16="http://schemas.microsoft.com/office/drawing/2014/main" id="{9966AC9E-D7D5-4924-853E-3BAC9AED2417}"/>
              </a:ext>
            </a:extLst>
          </p:cNvPr>
          <p:cNvSpPr>
            <a:spLocks noGrp="1"/>
          </p:cNvSpPr>
          <p:nvPr>
            <p:ph type="body" sz="quarter" idx="16" hasCustomPrompt="1"/>
          </p:nvPr>
        </p:nvSpPr>
        <p:spPr>
          <a:xfrm>
            <a:off x="3840163" y="1066962"/>
            <a:ext cx="2249487" cy="1120775"/>
          </a:xfrm>
          <a:prstGeom prst="rect">
            <a:avLst/>
          </a:prstGeom>
          <a:solidFill>
            <a:schemeClr val="bg1"/>
          </a:solidFill>
        </p:spPr>
        <p:txBody>
          <a:bodyPr anchor="ctr"/>
          <a:lstStyle>
            <a:lvl1pPr marL="0" indent="0" algn="ctr">
              <a:buNone/>
              <a:defRPr sz="6600">
                <a:solidFill>
                  <a:schemeClr val="accent1">
                    <a:lumMod val="50000"/>
                  </a:schemeClr>
                </a:solidFill>
              </a:defRPr>
            </a:lvl1pPr>
            <a:lvl2pPr marL="457200" indent="0" algn="ctr">
              <a:buNone/>
              <a:defRPr sz="6600"/>
            </a:lvl2pPr>
            <a:lvl3pPr marL="914400" indent="0" algn="ctr">
              <a:buNone/>
              <a:defRPr sz="6600"/>
            </a:lvl3pPr>
            <a:lvl4pPr marL="1371600" indent="0" algn="ctr">
              <a:buNone/>
              <a:defRPr sz="6600"/>
            </a:lvl4pPr>
            <a:lvl5pPr marL="1828800" indent="0" algn="ctr">
              <a:buNone/>
              <a:defRPr sz="6600"/>
            </a:lvl5pPr>
          </a:lstStyle>
          <a:p>
            <a:pPr lvl="0"/>
            <a:r>
              <a:rPr lang="en-US" dirty="0"/>
              <a:t>3</a:t>
            </a:r>
          </a:p>
        </p:txBody>
      </p:sp>
      <p:sp>
        <p:nvSpPr>
          <p:cNvPr id="28" name="Text Placeholder 27">
            <a:extLst>
              <a:ext uri="{FF2B5EF4-FFF2-40B4-BE49-F238E27FC236}">
                <a16:creationId xmlns:a16="http://schemas.microsoft.com/office/drawing/2014/main" id="{92B8D791-51A8-4BEC-98ED-3B42550E3190}"/>
              </a:ext>
            </a:extLst>
          </p:cNvPr>
          <p:cNvSpPr>
            <a:spLocks noGrp="1"/>
          </p:cNvSpPr>
          <p:nvPr>
            <p:ph type="body" sz="quarter" idx="17"/>
          </p:nvPr>
        </p:nvSpPr>
        <p:spPr>
          <a:xfrm>
            <a:off x="3840163" y="2187737"/>
            <a:ext cx="2249487" cy="1165225"/>
          </a:xfrm>
          <a:prstGeom prst="rect">
            <a:avLst/>
          </a:prstGeom>
          <a:solidFill>
            <a:schemeClr val="accent1">
              <a:lumMod val="50000"/>
            </a:schemeClr>
          </a:solidFill>
        </p:spPr>
        <p:txBody>
          <a:bodyPr anchor="ctr"/>
          <a:lstStyle>
            <a:lvl1pPr marL="4572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dirty="0"/>
          </a:p>
        </p:txBody>
      </p:sp>
      <p:sp>
        <p:nvSpPr>
          <p:cNvPr id="30" name="Text Placeholder 29">
            <a:extLst>
              <a:ext uri="{FF2B5EF4-FFF2-40B4-BE49-F238E27FC236}">
                <a16:creationId xmlns:a16="http://schemas.microsoft.com/office/drawing/2014/main" id="{BA8AB20E-128C-4F59-ABB1-57739FBD4B51}"/>
              </a:ext>
            </a:extLst>
          </p:cNvPr>
          <p:cNvSpPr>
            <a:spLocks noGrp="1"/>
          </p:cNvSpPr>
          <p:nvPr>
            <p:ph type="body" sz="quarter" idx="18" hasCustomPrompt="1"/>
          </p:nvPr>
        </p:nvSpPr>
        <p:spPr>
          <a:xfrm>
            <a:off x="6337300" y="1066962"/>
            <a:ext cx="1970088" cy="1166813"/>
          </a:xfrm>
          <a:prstGeom prst="rect">
            <a:avLst/>
          </a:prstGeom>
          <a:solidFill>
            <a:schemeClr val="bg1"/>
          </a:solidFill>
        </p:spPr>
        <p:txBody>
          <a:bodyPr anchor="ctr"/>
          <a:lstStyle>
            <a:lvl1pPr marL="0" indent="0" algn="ctr">
              <a:buNone/>
              <a:defRPr sz="6600">
                <a:solidFill>
                  <a:schemeClr val="accent2">
                    <a:lumMod val="50000"/>
                  </a:schemeClr>
                </a:solidFill>
              </a:defRPr>
            </a:lvl1pPr>
            <a:lvl2pPr>
              <a:defRPr sz="6600">
                <a:solidFill>
                  <a:schemeClr val="accent2">
                    <a:lumMod val="50000"/>
                  </a:schemeClr>
                </a:solidFill>
              </a:defRPr>
            </a:lvl2pPr>
            <a:lvl3pPr>
              <a:defRPr sz="6600">
                <a:solidFill>
                  <a:schemeClr val="accent2">
                    <a:lumMod val="50000"/>
                  </a:schemeClr>
                </a:solidFill>
              </a:defRPr>
            </a:lvl3pPr>
            <a:lvl4pPr>
              <a:defRPr sz="6600">
                <a:solidFill>
                  <a:schemeClr val="accent2">
                    <a:lumMod val="50000"/>
                  </a:schemeClr>
                </a:solidFill>
              </a:defRPr>
            </a:lvl4pPr>
            <a:lvl5pPr>
              <a:defRPr sz="6600">
                <a:solidFill>
                  <a:schemeClr val="accent2">
                    <a:lumMod val="50000"/>
                  </a:schemeClr>
                </a:solidFill>
              </a:defRPr>
            </a:lvl5pPr>
          </a:lstStyle>
          <a:p>
            <a:pPr lvl="0"/>
            <a:r>
              <a:rPr lang="en-US" dirty="0"/>
              <a:t>4</a:t>
            </a:r>
          </a:p>
        </p:txBody>
      </p:sp>
      <p:sp>
        <p:nvSpPr>
          <p:cNvPr id="32" name="Text Placeholder 31">
            <a:extLst>
              <a:ext uri="{FF2B5EF4-FFF2-40B4-BE49-F238E27FC236}">
                <a16:creationId xmlns:a16="http://schemas.microsoft.com/office/drawing/2014/main" id="{964F1215-5258-40D2-B63D-4B138D33D2F2}"/>
              </a:ext>
            </a:extLst>
          </p:cNvPr>
          <p:cNvSpPr>
            <a:spLocks noGrp="1"/>
          </p:cNvSpPr>
          <p:nvPr>
            <p:ph type="body" sz="quarter" idx="19"/>
          </p:nvPr>
        </p:nvSpPr>
        <p:spPr>
          <a:xfrm>
            <a:off x="6337300" y="2187736"/>
            <a:ext cx="1970088" cy="1719263"/>
          </a:xfrm>
          <a:prstGeom prst="rect">
            <a:avLst/>
          </a:prstGeom>
          <a:solidFill>
            <a:schemeClr val="accent2">
              <a:lumMod val="50000"/>
            </a:schemeClr>
          </a:solidFill>
        </p:spPr>
        <p:txBody>
          <a:bodyPr anchor="ctr"/>
          <a:lstStyle>
            <a:lvl1pPr marL="4572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34" name="Text Placeholder 33">
            <a:extLst>
              <a:ext uri="{FF2B5EF4-FFF2-40B4-BE49-F238E27FC236}">
                <a16:creationId xmlns:a16="http://schemas.microsoft.com/office/drawing/2014/main" id="{81D5F755-53B7-42F0-90B4-E555F7EC2348}"/>
              </a:ext>
            </a:extLst>
          </p:cNvPr>
          <p:cNvSpPr>
            <a:spLocks noGrp="1"/>
          </p:cNvSpPr>
          <p:nvPr>
            <p:ph type="body" sz="quarter" idx="20" hasCustomPrompt="1"/>
          </p:nvPr>
        </p:nvSpPr>
        <p:spPr>
          <a:xfrm>
            <a:off x="4107964" y="3907000"/>
            <a:ext cx="1764199" cy="1090612"/>
          </a:xfrm>
          <a:prstGeom prst="rect">
            <a:avLst/>
          </a:prstGeom>
          <a:solidFill>
            <a:schemeClr val="bg1"/>
          </a:solidFill>
        </p:spPr>
        <p:txBody>
          <a:bodyPr anchor="ctr"/>
          <a:lstStyle>
            <a:lvl1pPr marL="0" indent="0" algn="ctr">
              <a:buNone/>
              <a:defRPr sz="6600">
                <a:solidFill>
                  <a:schemeClr val="accent5">
                    <a:lumMod val="50000"/>
                  </a:schemeClr>
                </a:solidFill>
              </a:defRPr>
            </a:lvl1pPr>
            <a:lvl2pPr marL="457200" indent="0" algn="ctr">
              <a:buNone/>
              <a:defRPr sz="6600">
                <a:solidFill>
                  <a:schemeClr val="accent5">
                    <a:lumMod val="75000"/>
                  </a:schemeClr>
                </a:solidFill>
              </a:defRPr>
            </a:lvl2pPr>
            <a:lvl3pPr marL="914400" indent="0" algn="ctr">
              <a:buNone/>
              <a:defRPr sz="6600">
                <a:solidFill>
                  <a:schemeClr val="accent5">
                    <a:lumMod val="75000"/>
                  </a:schemeClr>
                </a:solidFill>
              </a:defRPr>
            </a:lvl3pPr>
            <a:lvl4pPr marL="1371600" indent="0" algn="ctr">
              <a:buNone/>
              <a:defRPr sz="6600">
                <a:solidFill>
                  <a:schemeClr val="accent5">
                    <a:lumMod val="75000"/>
                  </a:schemeClr>
                </a:solidFill>
              </a:defRPr>
            </a:lvl4pPr>
            <a:lvl5pPr marL="1828800" indent="0" algn="ctr">
              <a:buNone/>
              <a:defRPr sz="6600">
                <a:solidFill>
                  <a:schemeClr val="accent5">
                    <a:lumMod val="75000"/>
                  </a:schemeClr>
                </a:solidFill>
              </a:defRPr>
            </a:lvl5pPr>
          </a:lstStyle>
          <a:p>
            <a:pPr lvl="0"/>
            <a:r>
              <a:rPr lang="en-US" dirty="0"/>
              <a:t>5</a:t>
            </a:r>
          </a:p>
        </p:txBody>
      </p:sp>
      <p:sp>
        <p:nvSpPr>
          <p:cNvPr id="36" name="Text Placeholder 35">
            <a:extLst>
              <a:ext uri="{FF2B5EF4-FFF2-40B4-BE49-F238E27FC236}">
                <a16:creationId xmlns:a16="http://schemas.microsoft.com/office/drawing/2014/main" id="{C4C9CECE-E0BD-44E4-941E-0A89DA890B45}"/>
              </a:ext>
            </a:extLst>
          </p:cNvPr>
          <p:cNvSpPr>
            <a:spLocks noGrp="1"/>
          </p:cNvSpPr>
          <p:nvPr>
            <p:ph type="body" sz="quarter" idx="21"/>
          </p:nvPr>
        </p:nvSpPr>
        <p:spPr>
          <a:xfrm>
            <a:off x="4121150" y="5015075"/>
            <a:ext cx="1751013" cy="1458912"/>
          </a:xfrm>
          <a:prstGeom prst="rect">
            <a:avLst/>
          </a:prstGeom>
          <a:solidFill>
            <a:schemeClr val="accent5">
              <a:lumMod val="50000"/>
            </a:schemeClr>
          </a:solidFill>
        </p:spPr>
        <p:txBody>
          <a:bodyPr anchor="ctr"/>
          <a:lstStyle>
            <a:lvl1pPr marL="4572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endParaRPr lang="en-US" dirty="0"/>
          </a:p>
        </p:txBody>
      </p:sp>
      <p:sp>
        <p:nvSpPr>
          <p:cNvPr id="38" name="Text Placeholder 37">
            <a:extLst>
              <a:ext uri="{FF2B5EF4-FFF2-40B4-BE49-F238E27FC236}">
                <a16:creationId xmlns:a16="http://schemas.microsoft.com/office/drawing/2014/main" id="{093FE376-1DD0-4822-9CF5-D6A4D0DEF5B1}"/>
              </a:ext>
            </a:extLst>
          </p:cNvPr>
          <p:cNvSpPr>
            <a:spLocks noGrp="1"/>
          </p:cNvSpPr>
          <p:nvPr>
            <p:ph type="body" sz="quarter" idx="22" hasCustomPrompt="1"/>
          </p:nvPr>
        </p:nvSpPr>
        <p:spPr>
          <a:xfrm>
            <a:off x="6132513" y="3987962"/>
            <a:ext cx="2870200" cy="1108075"/>
          </a:xfrm>
          <a:prstGeom prst="rect">
            <a:avLst/>
          </a:prstGeom>
          <a:solidFill>
            <a:schemeClr val="bg1"/>
          </a:solidFill>
        </p:spPr>
        <p:txBody>
          <a:bodyPr anchor="ctr"/>
          <a:lstStyle>
            <a:lvl1pPr marL="0" indent="0" algn="ctr">
              <a:buNone/>
              <a:defRPr sz="6600">
                <a:solidFill>
                  <a:schemeClr val="accent1">
                    <a:lumMod val="75000"/>
                  </a:schemeClr>
                </a:solidFill>
              </a:defRPr>
            </a:lvl1pPr>
            <a:lvl2pPr marL="457200" indent="0" algn="ctr">
              <a:buNone/>
              <a:defRPr sz="6600">
                <a:solidFill>
                  <a:schemeClr val="accent1">
                    <a:lumMod val="75000"/>
                  </a:schemeClr>
                </a:solidFill>
              </a:defRPr>
            </a:lvl2pPr>
            <a:lvl3pPr marL="914400" indent="0" algn="ctr">
              <a:buNone/>
              <a:defRPr sz="6600">
                <a:solidFill>
                  <a:schemeClr val="accent1">
                    <a:lumMod val="75000"/>
                  </a:schemeClr>
                </a:solidFill>
              </a:defRPr>
            </a:lvl3pPr>
            <a:lvl4pPr marL="1371600" indent="0" algn="ctr">
              <a:buNone/>
              <a:defRPr sz="6600">
                <a:solidFill>
                  <a:schemeClr val="accent1">
                    <a:lumMod val="75000"/>
                  </a:schemeClr>
                </a:solidFill>
              </a:defRPr>
            </a:lvl4pPr>
            <a:lvl5pPr marL="1828800" indent="0" algn="ctr">
              <a:buNone/>
              <a:defRPr sz="6600">
                <a:solidFill>
                  <a:schemeClr val="accent1">
                    <a:lumMod val="75000"/>
                  </a:schemeClr>
                </a:solidFill>
              </a:defRPr>
            </a:lvl5pPr>
          </a:lstStyle>
          <a:p>
            <a:pPr lvl="0"/>
            <a:r>
              <a:rPr lang="en-US" dirty="0"/>
              <a:t>6</a:t>
            </a:r>
          </a:p>
        </p:txBody>
      </p:sp>
      <p:sp>
        <p:nvSpPr>
          <p:cNvPr id="40" name="Text Placeholder 39">
            <a:extLst>
              <a:ext uri="{FF2B5EF4-FFF2-40B4-BE49-F238E27FC236}">
                <a16:creationId xmlns:a16="http://schemas.microsoft.com/office/drawing/2014/main" id="{1FBF4BB3-3414-47A6-A60E-E43A4FE3692A}"/>
              </a:ext>
            </a:extLst>
          </p:cNvPr>
          <p:cNvSpPr>
            <a:spLocks noGrp="1"/>
          </p:cNvSpPr>
          <p:nvPr>
            <p:ph type="body" sz="quarter" idx="23"/>
          </p:nvPr>
        </p:nvSpPr>
        <p:spPr>
          <a:xfrm>
            <a:off x="6132513" y="5096038"/>
            <a:ext cx="2884487" cy="1377950"/>
          </a:xfrm>
          <a:prstGeom prst="rect">
            <a:avLst/>
          </a:prstGeom>
          <a:solidFill>
            <a:schemeClr val="accent1">
              <a:lumMod val="75000"/>
            </a:schemeClr>
          </a:solidFill>
        </p:spPr>
        <p:txBody>
          <a:bodyPr anchor="ctr"/>
          <a:lstStyle>
            <a:lvl1pPr marL="4572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17" name="Slide Number Placeholder 7">
            <a:extLst>
              <a:ext uri="{FF2B5EF4-FFF2-40B4-BE49-F238E27FC236}">
                <a16:creationId xmlns:a16="http://schemas.microsoft.com/office/drawing/2014/main" id="{A3B472E2-221D-4832-918C-C2AAD1037CEE}"/>
              </a:ext>
            </a:extLst>
          </p:cNvPr>
          <p:cNvSpPr>
            <a:spLocks noGrp="1"/>
          </p:cNvSpPr>
          <p:nvPr>
            <p:ph type="sldNum" sz="quarter" idx="4294967295"/>
          </p:nvPr>
        </p:nvSpPr>
        <p:spPr>
          <a:xfrm>
            <a:off x="8387645" y="6550422"/>
            <a:ext cx="728133" cy="365125"/>
          </a:xfrm>
        </p:spPr>
        <p:txBody>
          <a:bodyPr/>
          <a:lstStyle/>
          <a:p>
            <a:fld id="{E0CD77C5-7DB1-45F6-AE6F-84521133DC90}" type="slidenum">
              <a:rPr lang="en-US" smtClean="0"/>
              <a:t>‹#›</a:t>
            </a:fld>
            <a:endParaRPr lang="en-US" dirty="0"/>
          </a:p>
        </p:txBody>
      </p:sp>
    </p:spTree>
    <p:extLst>
      <p:ext uri="{BB962C8B-B14F-4D97-AF65-F5344CB8AC3E}">
        <p14:creationId xmlns:p14="http://schemas.microsoft.com/office/powerpoint/2010/main" val="1645823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1" name="Text Placeholder 5"/>
          <p:cNvSpPr>
            <a:spLocks noGrp="1"/>
          </p:cNvSpPr>
          <p:nvPr>
            <p:ph type="body" sz="quarter" idx="11"/>
          </p:nvPr>
        </p:nvSpPr>
        <p:spPr>
          <a:xfrm>
            <a:off x="228600" y="154518"/>
            <a:ext cx="8915400"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7" name="Rectangle 6"/>
          <p:cNvSpPr/>
          <p:nvPr/>
        </p:nvSpPr>
        <p:spPr>
          <a:xfrm>
            <a:off x="-158752" y="6119815"/>
            <a:ext cx="9501190" cy="91281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valuation Slide">
    <p:spTree>
      <p:nvGrpSpPr>
        <p:cNvPr id="1" name=""/>
        <p:cNvGrpSpPr/>
        <p:nvPr/>
      </p:nvGrpSpPr>
      <p:grpSpPr>
        <a:xfrm>
          <a:off x="0" y="0"/>
          <a:ext cx="0" cy="0"/>
          <a:chOff x="0" y="0"/>
          <a:chExt cx="0" cy="0"/>
        </a:xfrm>
      </p:grpSpPr>
      <p:pic>
        <p:nvPicPr>
          <p:cNvPr id="8" name="Picture 7" descr="confetti1.psd"/>
          <p:cNvPicPr>
            <a:picLocks noChangeAspect="1"/>
          </p:cNvPicPr>
          <p:nvPr/>
        </p:nvPicPr>
        <p:blipFill rotWithShape="1">
          <a:blip r:embed="rId2">
            <a:alphaModFix amt="8000"/>
            <a:extLst>
              <a:ext uri="{28A0092B-C50C-407E-A947-70E740481C1C}">
                <a14:useLocalDpi xmlns:a14="http://schemas.microsoft.com/office/drawing/2010/main" val="0"/>
              </a:ext>
            </a:extLst>
          </a:blip>
          <a:srcRect l="16218" r="6411"/>
          <a:stretch/>
        </p:blipFill>
        <p:spPr>
          <a:xfrm>
            <a:off x="-206375" y="-1"/>
            <a:ext cx="9532938" cy="7048501"/>
          </a:xfrm>
          <a:prstGeom prst="rect">
            <a:avLst/>
          </a:prstGeom>
        </p:spPr>
      </p:pic>
      <p:sp>
        <p:nvSpPr>
          <p:cNvPr id="9" name="Title 1"/>
          <p:cNvSpPr txBox="1">
            <a:spLocks/>
          </p:cNvSpPr>
          <p:nvPr/>
        </p:nvSpPr>
        <p:spPr bwMode="auto">
          <a:xfrm>
            <a:off x="0" y="274640"/>
            <a:ext cx="9157160" cy="783695"/>
          </a:xfrm>
          <a:prstGeom prst="rect">
            <a:avLst/>
          </a:prstGeom>
          <a:solidFill>
            <a:srgbClr val="1C3141"/>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Please, help us help you.</a:t>
            </a:r>
          </a:p>
        </p:txBody>
      </p:sp>
      <p:pic>
        <p:nvPicPr>
          <p:cNvPr id="10" name="Picture 9" descr="feedb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47857" y="950431"/>
            <a:ext cx="3968086" cy="1462519"/>
          </a:xfrm>
          <a:prstGeom prst="rect">
            <a:avLst/>
          </a:prstGeom>
        </p:spPr>
      </p:pic>
      <p:pic>
        <p:nvPicPr>
          <p:cNvPr id="11" name="Picture 10" descr="Screen Shot 2016-03-14 at 3.01.5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9696">
            <a:off x="7239148" y="168835"/>
            <a:ext cx="1813854" cy="2637077"/>
          </a:xfrm>
          <a:prstGeom prst="rect">
            <a:avLst/>
          </a:prstGeom>
        </p:spPr>
      </p:pic>
      <p:sp>
        <p:nvSpPr>
          <p:cNvPr id="12" name="Content Placeholder 2"/>
          <p:cNvSpPr txBox="1">
            <a:spLocks/>
          </p:cNvSpPr>
          <p:nvPr/>
        </p:nvSpPr>
        <p:spPr bwMode="auto">
          <a:xfrm>
            <a:off x="366559" y="2470137"/>
            <a:ext cx="8695555" cy="380459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900"/>
              </a:spcAft>
              <a:buFont typeface="Arial"/>
              <a:buNone/>
            </a:pPr>
            <a:r>
              <a:rPr lang="en-US" sz="2400" dirty="0"/>
              <a:t>A new confidential, and easy-to-complete, online </a:t>
            </a:r>
            <a:br>
              <a:rPr lang="en-US" sz="2400" dirty="0"/>
            </a:br>
            <a:r>
              <a:rPr lang="en-US" sz="2400" dirty="0"/>
              <a:t>evaluation form will help us learn from you what worked well </a:t>
            </a:r>
            <a:br>
              <a:rPr lang="en-US" sz="2400" dirty="0"/>
            </a:br>
            <a:r>
              <a:rPr lang="en-US" sz="2400" dirty="0"/>
              <a:t>in this presentation and how we can improve.</a:t>
            </a:r>
          </a:p>
          <a:p>
            <a:pPr marL="1257300" indent="-457200">
              <a:spcAft>
                <a:spcPts val="900"/>
              </a:spcAft>
              <a:buClr>
                <a:schemeClr val="accent3">
                  <a:lumMod val="50000"/>
                </a:schemeClr>
              </a:buClr>
              <a:buFont typeface="+mj-ea"/>
              <a:buAutoNum type="circleNumDbPlain"/>
            </a:pPr>
            <a:r>
              <a:rPr lang="en-US" sz="2400" dirty="0"/>
              <a:t>To access the survey, enter the following link </a:t>
            </a:r>
            <a:br>
              <a:rPr lang="en-US" sz="2400" dirty="0"/>
            </a:br>
            <a:r>
              <a:rPr lang="en-US" sz="2400" dirty="0"/>
              <a:t>into your cell phone’s or laptop’s browser: </a:t>
            </a:r>
            <a:br>
              <a:rPr lang="en-US" sz="2400" dirty="0"/>
            </a:br>
            <a:endParaRPr lang="en-US" sz="2400" dirty="0"/>
          </a:p>
          <a:p>
            <a:pPr marL="1257300" indent="-457200">
              <a:spcAft>
                <a:spcPts val="900"/>
              </a:spcAft>
              <a:buClr>
                <a:schemeClr val="accent3">
                  <a:lumMod val="50000"/>
                </a:schemeClr>
              </a:buClr>
              <a:buFont typeface="+mj-ea"/>
              <a:buAutoNum type="circleNumDbPlain"/>
            </a:pPr>
            <a:r>
              <a:rPr lang="en-US" sz="2400" dirty="0"/>
              <a:t>When prompted, enter the following session title: </a:t>
            </a:r>
            <a:br>
              <a:rPr lang="en-US" sz="2400" dirty="0"/>
            </a:br>
            <a:endParaRPr lang="en-US" sz="2400" dirty="0"/>
          </a:p>
          <a:p>
            <a:pPr marL="800100" indent="0">
              <a:spcAft>
                <a:spcPts val="900"/>
              </a:spcAft>
              <a:buClr>
                <a:schemeClr val="accent3">
                  <a:lumMod val="50000"/>
                </a:schemeClr>
              </a:buClr>
              <a:buFont typeface="+mj-ea"/>
              <a:buNone/>
            </a:pPr>
            <a:r>
              <a:rPr lang="en-US" sz="2400" i="1" dirty="0">
                <a:solidFill>
                  <a:schemeClr val="accent3">
                    <a:lumMod val="50000"/>
                  </a:schemeClr>
                </a:solidFill>
              </a:rPr>
              <a:t>    Thank you for supporting our ongoing monitoring.</a:t>
            </a:r>
          </a:p>
        </p:txBody>
      </p:sp>
      <p:sp>
        <p:nvSpPr>
          <p:cNvPr id="7" name="Text Placeholder 6"/>
          <p:cNvSpPr>
            <a:spLocks noGrp="1"/>
          </p:cNvSpPr>
          <p:nvPr>
            <p:ph type="body" sz="quarter" idx="12" hasCustomPrompt="1"/>
          </p:nvPr>
        </p:nvSpPr>
        <p:spPr>
          <a:xfrm>
            <a:off x="1693863" y="4589463"/>
            <a:ext cx="6103937" cy="422275"/>
          </a:xfrm>
          <a:prstGeom prst="rect">
            <a:avLst/>
          </a:prstGeom>
        </p:spPr>
        <p:txBody>
          <a:bodyPr vert="horz"/>
          <a:lstStyle>
            <a:lvl1pPr marL="0" indent="0">
              <a:buNone/>
              <a:defRPr sz="2400" baseline="0"/>
            </a:lvl1pPr>
          </a:lstStyle>
          <a:p>
            <a:pPr lvl="0"/>
            <a:r>
              <a:rPr lang="en-US" dirty="0"/>
              <a:t>Type Tiny URL here</a:t>
            </a:r>
          </a:p>
        </p:txBody>
      </p:sp>
      <p:sp>
        <p:nvSpPr>
          <p:cNvPr id="3" name="Text Placeholder 2"/>
          <p:cNvSpPr>
            <a:spLocks noGrp="1"/>
          </p:cNvSpPr>
          <p:nvPr>
            <p:ph type="body" sz="quarter" idx="13" hasCustomPrompt="1"/>
          </p:nvPr>
        </p:nvSpPr>
        <p:spPr>
          <a:xfrm>
            <a:off x="1693863" y="5511800"/>
            <a:ext cx="6035675" cy="457200"/>
          </a:xfrm>
          <a:prstGeom prst="rect">
            <a:avLst/>
          </a:prstGeom>
        </p:spPr>
        <p:txBody>
          <a:bodyPr vert="horz"/>
          <a:lstStyle>
            <a:lvl1pPr marL="0" indent="0">
              <a:buFontTx/>
              <a:buNone/>
              <a:defRPr sz="2400" baseline="0"/>
            </a:lvl1pPr>
          </a:lstStyle>
          <a:p>
            <a:pPr lvl="0"/>
            <a:r>
              <a:rPr lang="en-US" dirty="0"/>
              <a:t>Type Short Session Title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estion Slide">
    <p:spTree>
      <p:nvGrpSpPr>
        <p:cNvPr id="1" name=""/>
        <p:cNvGrpSpPr/>
        <p:nvPr/>
      </p:nvGrpSpPr>
      <p:grpSpPr>
        <a:xfrm>
          <a:off x="0" y="0"/>
          <a:ext cx="0" cy="0"/>
          <a:chOff x="0" y="0"/>
          <a:chExt cx="0" cy="0"/>
        </a:xfrm>
      </p:grpSpPr>
      <p:sp>
        <p:nvSpPr>
          <p:cNvPr id="9" name="Title 1"/>
          <p:cNvSpPr txBox="1">
            <a:spLocks/>
          </p:cNvSpPr>
          <p:nvPr/>
        </p:nvSpPr>
        <p:spPr bwMode="auto">
          <a:xfrm>
            <a:off x="304800" y="274640"/>
            <a:ext cx="8852360" cy="783695"/>
          </a:xfrm>
          <a:prstGeom prst="rect">
            <a:avLst/>
          </a:prstGeom>
          <a:solidFill>
            <a:srgbClr val="1C3141"/>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Questions?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6" name="Title 1"/>
          <p:cNvSpPr txBox="1">
            <a:spLocks/>
          </p:cNvSpPr>
          <p:nvPr/>
        </p:nvSpPr>
        <p:spPr>
          <a:xfrm>
            <a:off x="0" y="237065"/>
            <a:ext cx="9144000" cy="5273843"/>
          </a:xfrm>
          <a:prstGeom prst="rect">
            <a:avLst/>
          </a:prstGeom>
          <a:solidFill>
            <a:schemeClr val="accent5">
              <a:lumMod val="60000"/>
              <a:lumOff val="40000"/>
            </a:schemeClr>
          </a:solidFill>
        </p:spPr>
        <p:txBody>
          <a:bodyPr anchor="ctr"/>
          <a:lstStyle>
            <a:lvl1pPr marL="0" indent="0" algn="ctr" defTabSz="457200" rtl="0" eaLnBrk="1" latinLnBrk="0" hangingPunct="1">
              <a:spcBef>
                <a:spcPct val="0"/>
              </a:spcBef>
              <a:buNone/>
              <a:defRPr sz="3200" b="0" i="0" kern="1200" baseline="0">
                <a:solidFill>
                  <a:schemeClr val="bg1"/>
                </a:solidFill>
                <a:latin typeface="Arial"/>
                <a:ea typeface="+mj-ea"/>
                <a:cs typeface="Arial"/>
              </a:defRPr>
            </a:lvl1pPr>
          </a:lstStyle>
          <a:p>
            <a:endParaRPr lang="en-US" dirty="0">
              <a:solidFill>
                <a:prstClr val="white"/>
              </a:solidFill>
            </a:endParaRPr>
          </a:p>
        </p:txBody>
      </p:sp>
      <p:sp>
        <p:nvSpPr>
          <p:cNvPr id="3" name="TextBox 2"/>
          <p:cNvSpPr txBox="1"/>
          <p:nvPr/>
        </p:nvSpPr>
        <p:spPr>
          <a:xfrm>
            <a:off x="0" y="6208890"/>
            <a:ext cx="9144000" cy="646331"/>
          </a:xfrm>
          <a:prstGeom prst="rect">
            <a:avLst/>
          </a:prstGeom>
          <a:solidFill>
            <a:schemeClr val="accent5">
              <a:lumMod val="20000"/>
              <a:lumOff val="80000"/>
            </a:schemeClr>
          </a:solidFill>
        </p:spPr>
        <p:txBody>
          <a:bodyPr wrap="square" rtlCol="0">
            <a:spAutoFit/>
          </a:bodyPr>
          <a:lstStyle/>
          <a:p>
            <a:pPr defTabSz="914400"/>
            <a:endParaRPr lang="en-US" dirty="0">
              <a:solidFill>
                <a:prstClr val="black"/>
              </a:solidFill>
              <a:latin typeface="Arial"/>
            </a:endParaRPr>
          </a:p>
          <a:p>
            <a:pPr defTabSz="914400"/>
            <a:endParaRPr lang="en-US" dirty="0">
              <a:solidFill>
                <a:prstClr val="black"/>
              </a:solidFill>
              <a:latin typeface="Arial"/>
            </a:endParaRPr>
          </a:p>
        </p:txBody>
      </p:sp>
      <p:sp>
        <p:nvSpPr>
          <p:cNvPr id="4" name="TextBox 3"/>
          <p:cNvSpPr txBox="1"/>
          <p:nvPr/>
        </p:nvSpPr>
        <p:spPr>
          <a:xfrm>
            <a:off x="0" y="1454242"/>
            <a:ext cx="9098211" cy="3170099"/>
          </a:xfrm>
          <a:prstGeom prst="rect">
            <a:avLst/>
          </a:prstGeom>
          <a:noFill/>
        </p:spPr>
        <p:txBody>
          <a:bodyPr wrap="square" rtlCol="0">
            <a:spAutoFit/>
          </a:bodyPr>
          <a:lstStyle/>
          <a:p>
            <a:pPr algn="ctr" defTabSz="914400"/>
            <a:r>
              <a:rPr lang="en-US" sz="3200" dirty="0">
                <a:solidFill>
                  <a:schemeClr val="accent1">
                    <a:lumMod val="50000"/>
                  </a:schemeClr>
                </a:solidFill>
                <a:latin typeface="Arial"/>
              </a:rPr>
              <a:t>Contact PMFO</a:t>
            </a:r>
          </a:p>
          <a:p>
            <a:pPr algn="ctr" defTabSz="914400"/>
            <a:endParaRPr lang="en-US" sz="2800" dirty="0">
              <a:solidFill>
                <a:schemeClr val="accent1">
                  <a:lumMod val="50000"/>
                </a:schemeClr>
              </a:solidFill>
              <a:latin typeface="Arial"/>
            </a:endParaRPr>
          </a:p>
          <a:p>
            <a:pPr algn="ctr" defTabSz="914400"/>
            <a:r>
              <a:rPr lang="en-US" sz="2800" dirty="0">
                <a:solidFill>
                  <a:schemeClr val="accent1">
                    <a:lumMod val="50000"/>
                  </a:schemeClr>
                </a:solidFill>
                <a:latin typeface="Arial"/>
              </a:rPr>
              <a:t>pmfo@ecetta.info</a:t>
            </a:r>
            <a:br>
              <a:rPr lang="en-US" sz="2800" dirty="0">
                <a:solidFill>
                  <a:srgbClr val="1C3141"/>
                </a:solidFill>
                <a:latin typeface="Arial"/>
              </a:rPr>
            </a:br>
            <a:br>
              <a:rPr lang="en-US" sz="2800" dirty="0">
                <a:solidFill>
                  <a:srgbClr val="1C3141"/>
                </a:solidFill>
                <a:latin typeface="Arial"/>
              </a:rPr>
            </a:br>
            <a:r>
              <a:rPr lang="en-US" sz="2800" dirty="0">
                <a:solidFill>
                  <a:srgbClr val="1C3141"/>
                </a:solidFill>
                <a:latin typeface="Arial"/>
                <a:hlinkClick r:id="rId2"/>
              </a:rPr>
              <a:t>https://eclkc.ohs.acf.hhs.gov/</a:t>
            </a:r>
            <a:r>
              <a:rPr lang="en-US" sz="2800" dirty="0" err="1">
                <a:solidFill>
                  <a:srgbClr val="1C3141"/>
                </a:solidFill>
                <a:latin typeface="Arial"/>
                <a:hlinkClick r:id="rId2"/>
              </a:rPr>
              <a:t>ncpmfo</a:t>
            </a:r>
            <a:br>
              <a:rPr lang="en-US" sz="2800" dirty="0">
                <a:solidFill>
                  <a:srgbClr val="1C3141"/>
                </a:solidFill>
                <a:latin typeface="Arial"/>
              </a:rPr>
            </a:br>
            <a:br>
              <a:rPr lang="en-US" sz="2800" dirty="0">
                <a:solidFill>
                  <a:srgbClr val="1C3141"/>
                </a:solidFill>
                <a:latin typeface="Arial"/>
              </a:rPr>
            </a:br>
            <a:r>
              <a:rPr lang="en-US" sz="2800" dirty="0">
                <a:solidFill>
                  <a:schemeClr val="accent1">
                    <a:lumMod val="50000"/>
                  </a:schemeClr>
                </a:solidFill>
                <a:latin typeface="Arial"/>
              </a:rPr>
              <a:t>Call us: 888.874.5469</a:t>
            </a:r>
          </a:p>
        </p:txBody>
      </p:sp>
      <p:pic>
        <p:nvPicPr>
          <p:cNvPr id="2" name="Picture 1" descr="HHS-Logo-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15" y="5722327"/>
            <a:ext cx="1081080" cy="1005758"/>
          </a:xfrm>
          <a:prstGeom prst="rect">
            <a:avLst/>
          </a:prstGeom>
        </p:spPr>
      </p:pic>
      <p:pic>
        <p:nvPicPr>
          <p:cNvPr id="5" name="Picture 4" descr="PMFO_Transparent.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245" y="6027524"/>
            <a:ext cx="2994156" cy="620076"/>
          </a:xfrm>
          <a:prstGeom prst="rect">
            <a:avLst/>
          </a:prstGeom>
        </p:spPr>
      </p:pic>
      <p:pic>
        <p:nvPicPr>
          <p:cNvPr id="7" name="Picture 6" descr="acf-logo-full-RGB (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6160823"/>
            <a:ext cx="3126605" cy="486777"/>
          </a:xfrm>
          <a:prstGeom prst="rect">
            <a:avLst/>
          </a:prstGeom>
        </p:spPr>
      </p:pic>
      <p:pic>
        <p:nvPicPr>
          <p:cNvPr id="9" name="Picture 8" descr="file-tk-email-icon-svg-2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1200" y="2181528"/>
            <a:ext cx="775369" cy="775369"/>
          </a:xfrm>
          <a:prstGeom prst="rect">
            <a:avLst/>
          </a:prstGeom>
        </p:spPr>
      </p:pic>
      <p:pic>
        <p:nvPicPr>
          <p:cNvPr id="10" name="Picture 9" descr="auricular-phone-symbol-in-a-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200" y="3968293"/>
            <a:ext cx="670026" cy="670026"/>
          </a:xfrm>
          <a:prstGeom prst="rect">
            <a:avLst/>
          </a:prstGeom>
        </p:spPr>
      </p:pic>
      <p:grpSp>
        <p:nvGrpSpPr>
          <p:cNvPr id="11" name="Group 10"/>
          <p:cNvGrpSpPr/>
          <p:nvPr/>
        </p:nvGrpSpPr>
        <p:grpSpPr>
          <a:xfrm>
            <a:off x="651308" y="3039291"/>
            <a:ext cx="751846" cy="751846"/>
            <a:chOff x="586603" y="4769312"/>
            <a:chExt cx="751846" cy="751846"/>
          </a:xfrm>
        </p:grpSpPr>
        <p:sp>
          <p:nvSpPr>
            <p:cNvPr id="12" name="Oval 11"/>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hom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Two Conten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282221" y="1453445"/>
            <a:ext cx="3852333" cy="4672719"/>
          </a:xfrm>
          <a:prstGeom prst="rect">
            <a:avLst/>
          </a:prstGeom>
          <a:solidFill>
            <a:srgbClr val="953734"/>
          </a:solidFill>
          <a:ln>
            <a:noFill/>
          </a:ln>
        </p:spPr>
        <p:txBody>
          <a:bodyPr lIns="91425" tIns="91425" rIns="91425" bIns="91425" anchor="t" anchorCtr="0"/>
          <a:lstStyle>
            <a:lvl1pPr marL="0" marR="0" lvl="0"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2"/>
          </p:nvPr>
        </p:nvSpPr>
        <p:spPr>
          <a:xfrm>
            <a:off x="4402667" y="1453445"/>
            <a:ext cx="4507087" cy="4672718"/>
          </a:xfrm>
          <a:prstGeom prst="rect">
            <a:avLst/>
          </a:prstGeom>
          <a:noFill/>
          <a:ln>
            <a:noFill/>
          </a:ln>
        </p:spPr>
        <p:txBody>
          <a:bodyPr lIns="91425" tIns="91425" rIns="91425" bIns="91425" anchor="t" anchorCtr="0"/>
          <a:lstStyle>
            <a:lvl1pPr marL="342900" marR="0" lvl="0" indent="-165100" algn="l" rtl="0">
              <a:spcBef>
                <a:spcPts val="560"/>
              </a:spcBef>
              <a:buClr>
                <a:srgbClr val="366092"/>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rgbClr val="366092"/>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rgbClr val="366092"/>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393289" y="6460966"/>
            <a:ext cx="728132" cy="365125"/>
          </a:xfrm>
          <a:prstGeom prst="rect">
            <a:avLst/>
          </a:prstGeom>
          <a:noFill/>
          <a:ln>
            <a:noFill/>
          </a:ln>
        </p:spPr>
        <p:txBody>
          <a:bodyPr lIns="91425" tIns="45700" rIns="91425" bIns="45700" anchor="t" anchorCtr="0">
            <a:noAutofit/>
          </a:bodyPr>
          <a:lstStyle/>
          <a:p>
            <a:pPr>
              <a:buSzPct val="25000"/>
            </a:pPr>
            <a:fld id="{00000000-1234-1234-1234-123412341234}" type="slidenum">
              <a:rPr lang="en-US" smtClean="0">
                <a:solidFill>
                  <a:srgbClr val="376092"/>
                </a:solidFill>
                <a:latin typeface="Arial"/>
                <a:ea typeface="Arial"/>
                <a:cs typeface="Arial"/>
                <a:sym typeface="Arial"/>
              </a:rPr>
              <a:pPr>
                <a:buSzPct val="25000"/>
              </a:pPr>
              <a:t>‹#›</a:t>
            </a:fld>
            <a:endParaRPr lang="en-US" dirty="0">
              <a:solidFill>
                <a:srgbClr val="376092"/>
              </a:solidFill>
              <a:latin typeface="Arial"/>
              <a:ea typeface="Arial"/>
              <a:cs typeface="Arial"/>
              <a:sym typeface="Arial"/>
            </a:endParaRPr>
          </a:p>
        </p:txBody>
      </p:sp>
      <p:sp>
        <p:nvSpPr>
          <p:cNvPr id="44" name="Shape 44"/>
          <p:cNvSpPr txBox="1">
            <a:spLocks noGrp="1"/>
          </p:cNvSpPr>
          <p:nvPr>
            <p:ph type="title"/>
          </p:nvPr>
        </p:nvSpPr>
        <p:spPr>
          <a:xfrm>
            <a:off x="282220" y="274637"/>
            <a:ext cx="8861779" cy="783694"/>
          </a:xfrm>
          <a:prstGeom prst="rect">
            <a:avLst/>
          </a:prstGeom>
          <a:solidFill>
            <a:srgbClr val="1C3141"/>
          </a:solidFill>
          <a:ln>
            <a:noFill/>
          </a:ln>
        </p:spPr>
        <p:txBody>
          <a:bodyPr lIns="91425" tIns="91425" rIns="91425" bIns="91425" anchor="ctr" anchorCtr="0"/>
          <a:lstStyle>
            <a:lvl1pPr marL="0" marR="0" lvl="0" indent="444500" algn="l"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16285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225426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29183C-14CD-4116-8757-597F032A9ADE}"/>
              </a:ext>
            </a:extLst>
          </p:cNvPr>
          <p:cNvSpPr/>
          <p:nvPr userDrawn="1"/>
        </p:nvSpPr>
        <p:spPr>
          <a:xfrm>
            <a:off x="0" y="1058334"/>
            <a:ext cx="9144001" cy="579966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9543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87742EB-F923-434F-89E4-30047422A35D}"/>
              </a:ext>
            </a:extLst>
          </p:cNvPr>
          <p:cNvSpPr/>
          <p:nvPr userDrawn="1"/>
        </p:nvSpPr>
        <p:spPr>
          <a:xfrm>
            <a:off x="0" y="1058335"/>
            <a:ext cx="9144000" cy="5799665"/>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E9E0217-D685-49FF-A2AC-B71A043805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2200" y="4799358"/>
            <a:ext cx="1389142" cy="1751064"/>
          </a:xfrm>
          <a:prstGeom prst="rect">
            <a:avLst/>
          </a:prstGeom>
        </p:spPr>
      </p:pic>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2777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B9762-ADC6-4F85-9084-83D51B435304}"/>
              </a:ext>
            </a:extLst>
          </p:cNvPr>
          <p:cNvSpPr/>
          <p:nvPr userDrawn="1"/>
        </p:nvSpPr>
        <p:spPr>
          <a:xfrm>
            <a:off x="-3838" y="1058333"/>
            <a:ext cx="9144000" cy="582368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179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52400" y="1219201"/>
            <a:ext cx="8793480" cy="310896"/>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175260" y="1600200"/>
            <a:ext cx="8793480" cy="310896"/>
          </a:xfrm>
          <a:prstGeom prst="rect">
            <a:avLst/>
          </a:prstGeom>
        </p:spPr>
        <p:txBody>
          <a:bodyPr/>
          <a:lstStyle>
            <a:lvl1pPr marL="0" indent="0">
              <a:buNone/>
              <a:defRPr sz="1800"/>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175260" y="1981200"/>
            <a:ext cx="8793480" cy="310896"/>
          </a:xfrm>
          <a:prstGeom prst="rect">
            <a:avLst/>
          </a:prstGeom>
        </p:spPr>
        <p:txBody>
          <a:bodyPr/>
          <a:lstStyle>
            <a:lvl1pPr marL="0" indent="0">
              <a:buNone/>
              <a:defRPr sz="1800"/>
            </a:lvl1pPr>
          </a:lstStyle>
          <a:p>
            <a:pPr lvl="0"/>
            <a:endParaRPr lang="en-US" dirty="0"/>
          </a:p>
        </p:txBody>
      </p:sp>
      <p:sp>
        <p:nvSpPr>
          <p:cNvPr id="8" name="Content Placeholder 3">
            <a:extLst>
              <a:ext uri="{FF2B5EF4-FFF2-40B4-BE49-F238E27FC236}">
                <a16:creationId xmlns:a16="http://schemas.microsoft.com/office/drawing/2014/main" id="{00F89DBD-1C62-4A31-9E77-2EF2BC68C0FF}"/>
              </a:ext>
            </a:extLst>
          </p:cNvPr>
          <p:cNvSpPr>
            <a:spLocks noGrp="1"/>
          </p:cNvSpPr>
          <p:nvPr>
            <p:ph sz="quarter" idx="16"/>
          </p:nvPr>
        </p:nvSpPr>
        <p:spPr>
          <a:xfrm>
            <a:off x="175260" y="2362200"/>
            <a:ext cx="8793480" cy="310896"/>
          </a:xfrm>
          <a:prstGeom prst="rect">
            <a:avLst/>
          </a:prstGeom>
        </p:spPr>
        <p:txBody>
          <a:bodyPr/>
          <a:lstStyle>
            <a:lvl1pPr marL="0" indent="0">
              <a:buNone/>
              <a:defRPr sz="1800"/>
            </a:lvl1pPr>
          </a:lstStyle>
          <a:p>
            <a:pPr lvl="0"/>
            <a:endParaRPr lang="en-US" dirty="0"/>
          </a:p>
        </p:txBody>
      </p:sp>
      <p:sp>
        <p:nvSpPr>
          <p:cNvPr id="9" name="Content Placeholder 3">
            <a:extLst>
              <a:ext uri="{FF2B5EF4-FFF2-40B4-BE49-F238E27FC236}">
                <a16:creationId xmlns:a16="http://schemas.microsoft.com/office/drawing/2014/main" id="{540D650A-09F3-402A-8A06-2C3EAADBCE50}"/>
              </a:ext>
            </a:extLst>
          </p:cNvPr>
          <p:cNvSpPr>
            <a:spLocks noGrp="1"/>
          </p:cNvSpPr>
          <p:nvPr>
            <p:ph sz="quarter" idx="17"/>
          </p:nvPr>
        </p:nvSpPr>
        <p:spPr>
          <a:xfrm>
            <a:off x="175260" y="2737104"/>
            <a:ext cx="8793480" cy="310896"/>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FAADD08-2B5D-4D46-99E5-F3AB9E51B707}"/>
              </a:ext>
            </a:extLst>
          </p:cNvPr>
          <p:cNvSpPr>
            <a:spLocks noGrp="1"/>
          </p:cNvSpPr>
          <p:nvPr>
            <p:ph sz="quarter" idx="18"/>
          </p:nvPr>
        </p:nvSpPr>
        <p:spPr>
          <a:xfrm>
            <a:off x="179416" y="3124200"/>
            <a:ext cx="8793480" cy="310896"/>
          </a:xfrm>
          <a:prstGeom prst="rect">
            <a:avLst/>
          </a:prstGeom>
        </p:spPr>
        <p:txBody>
          <a:bodyPr/>
          <a:lstStyle>
            <a:lvl1pPr marL="0" indent="0">
              <a:buNone/>
              <a:defRPr sz="1800"/>
            </a:lvl1pPr>
          </a:lstStyle>
          <a:p>
            <a:pPr lvl="0"/>
            <a:endParaRPr lang="en-US" dirty="0"/>
          </a:p>
        </p:txBody>
      </p:sp>
      <p:sp>
        <p:nvSpPr>
          <p:cNvPr id="11" name="Content Placeholder 3">
            <a:extLst>
              <a:ext uri="{FF2B5EF4-FFF2-40B4-BE49-F238E27FC236}">
                <a16:creationId xmlns:a16="http://schemas.microsoft.com/office/drawing/2014/main" id="{C07E435A-2FAD-4C6C-9FFF-08172158BDD8}"/>
              </a:ext>
            </a:extLst>
          </p:cNvPr>
          <p:cNvSpPr>
            <a:spLocks noGrp="1"/>
          </p:cNvSpPr>
          <p:nvPr>
            <p:ph sz="quarter" idx="19"/>
          </p:nvPr>
        </p:nvSpPr>
        <p:spPr>
          <a:xfrm>
            <a:off x="183573" y="3505200"/>
            <a:ext cx="8793480" cy="310896"/>
          </a:xfrm>
          <a:prstGeom prst="rect">
            <a:avLst/>
          </a:prstGeom>
        </p:spPr>
        <p:txBody>
          <a:bodyPr/>
          <a:lstStyle>
            <a:lvl1pPr marL="0" indent="0">
              <a:buNone/>
              <a:defRPr sz="1800"/>
            </a:lvl1pPr>
          </a:lstStyle>
          <a:p>
            <a:pPr lvl="0"/>
            <a:endParaRPr lang="en-US" dirty="0"/>
          </a:p>
        </p:txBody>
      </p:sp>
      <p:sp>
        <p:nvSpPr>
          <p:cNvPr id="12" name="Content Placeholder 3">
            <a:extLst>
              <a:ext uri="{FF2B5EF4-FFF2-40B4-BE49-F238E27FC236}">
                <a16:creationId xmlns:a16="http://schemas.microsoft.com/office/drawing/2014/main" id="{ABE5EE36-83F9-41E1-B329-088640F7EB4D}"/>
              </a:ext>
            </a:extLst>
          </p:cNvPr>
          <p:cNvSpPr>
            <a:spLocks noGrp="1"/>
          </p:cNvSpPr>
          <p:nvPr>
            <p:ph sz="quarter" idx="20"/>
          </p:nvPr>
        </p:nvSpPr>
        <p:spPr>
          <a:xfrm>
            <a:off x="183573" y="3920559"/>
            <a:ext cx="8793480" cy="310896"/>
          </a:xfrm>
          <a:prstGeom prst="rect">
            <a:avLst/>
          </a:prstGeom>
        </p:spPr>
        <p:txBody>
          <a:bodyPr/>
          <a:lstStyle>
            <a:lvl1pPr marL="0" indent="0">
              <a:buNone/>
              <a:defRPr sz="1800"/>
            </a:lvl1pPr>
          </a:lstStyle>
          <a:p>
            <a:pPr lvl="0"/>
            <a:endParaRPr lang="en-US" dirty="0"/>
          </a:p>
        </p:txBody>
      </p:sp>
      <p:sp>
        <p:nvSpPr>
          <p:cNvPr id="13" name="Content Placeholder 3">
            <a:extLst>
              <a:ext uri="{FF2B5EF4-FFF2-40B4-BE49-F238E27FC236}">
                <a16:creationId xmlns:a16="http://schemas.microsoft.com/office/drawing/2014/main" id="{EBB0883D-BE95-402C-9087-0854BAD4D5AD}"/>
              </a:ext>
            </a:extLst>
          </p:cNvPr>
          <p:cNvSpPr>
            <a:spLocks noGrp="1"/>
          </p:cNvSpPr>
          <p:nvPr>
            <p:ph sz="quarter" idx="21"/>
          </p:nvPr>
        </p:nvSpPr>
        <p:spPr>
          <a:xfrm>
            <a:off x="187729" y="4367797"/>
            <a:ext cx="8793480" cy="310896"/>
          </a:xfrm>
          <a:prstGeom prst="rect">
            <a:avLst/>
          </a:prstGeom>
        </p:spPr>
        <p:txBody>
          <a:bodyPr/>
          <a:lstStyle>
            <a:lvl1pPr marL="0" indent="0">
              <a:buNone/>
              <a:defRPr sz="1800"/>
            </a:lvl1pPr>
          </a:lstStyle>
          <a:p>
            <a:pPr lvl="0"/>
            <a:endParaRPr lang="en-US" dirty="0"/>
          </a:p>
        </p:txBody>
      </p:sp>
      <p:sp>
        <p:nvSpPr>
          <p:cNvPr id="14" name="Content Placeholder 3">
            <a:extLst>
              <a:ext uri="{FF2B5EF4-FFF2-40B4-BE49-F238E27FC236}">
                <a16:creationId xmlns:a16="http://schemas.microsoft.com/office/drawing/2014/main" id="{5AC1DF82-0E5C-4763-8822-1706CDF19AEE}"/>
              </a:ext>
            </a:extLst>
          </p:cNvPr>
          <p:cNvSpPr>
            <a:spLocks noGrp="1"/>
          </p:cNvSpPr>
          <p:nvPr>
            <p:ph sz="quarter" idx="22"/>
          </p:nvPr>
        </p:nvSpPr>
        <p:spPr>
          <a:xfrm>
            <a:off x="187729" y="4802969"/>
            <a:ext cx="8793480" cy="310896"/>
          </a:xfrm>
          <a:prstGeom prst="rect">
            <a:avLst/>
          </a:prstGeom>
        </p:spPr>
        <p:txBody>
          <a:bodyPr/>
          <a:lstStyle>
            <a:lvl1pPr marL="0" indent="0">
              <a:buNone/>
              <a:defRPr sz="1800"/>
            </a:lvl1pPr>
          </a:lstStyle>
          <a:p>
            <a:pPr lvl="0"/>
            <a:endParaRPr lang="en-US" dirty="0"/>
          </a:p>
        </p:txBody>
      </p:sp>
      <p:sp>
        <p:nvSpPr>
          <p:cNvPr id="15" name="Content Placeholder 3">
            <a:extLst>
              <a:ext uri="{FF2B5EF4-FFF2-40B4-BE49-F238E27FC236}">
                <a16:creationId xmlns:a16="http://schemas.microsoft.com/office/drawing/2014/main" id="{9B512240-7205-4FD9-A468-D50BF9C2A65A}"/>
              </a:ext>
            </a:extLst>
          </p:cNvPr>
          <p:cNvSpPr>
            <a:spLocks noGrp="1"/>
          </p:cNvSpPr>
          <p:nvPr>
            <p:ph sz="quarter" idx="23"/>
          </p:nvPr>
        </p:nvSpPr>
        <p:spPr>
          <a:xfrm>
            <a:off x="184265" y="5203760"/>
            <a:ext cx="8793480" cy="310896"/>
          </a:xfrm>
          <a:prstGeom prst="rect">
            <a:avLst/>
          </a:prstGeom>
        </p:spPr>
        <p:txBody>
          <a:bodyPr/>
          <a:lstStyle>
            <a:lvl1pPr marL="0" indent="0">
              <a:buNone/>
              <a:defRPr sz="1800"/>
            </a:lvl1pPr>
          </a:lstStyle>
          <a:p>
            <a:pPr lvl="0"/>
            <a:endParaRPr lang="en-US" dirty="0"/>
          </a:p>
        </p:txBody>
      </p:sp>
      <p:sp>
        <p:nvSpPr>
          <p:cNvPr id="16" name="Content Placeholder 3">
            <a:extLst>
              <a:ext uri="{FF2B5EF4-FFF2-40B4-BE49-F238E27FC236}">
                <a16:creationId xmlns:a16="http://schemas.microsoft.com/office/drawing/2014/main" id="{AF58BEF4-C40F-466A-8A9F-12DE995FF381}"/>
              </a:ext>
            </a:extLst>
          </p:cNvPr>
          <p:cNvSpPr>
            <a:spLocks noGrp="1"/>
          </p:cNvSpPr>
          <p:nvPr>
            <p:ph sz="quarter" idx="24"/>
          </p:nvPr>
        </p:nvSpPr>
        <p:spPr>
          <a:xfrm>
            <a:off x="175260" y="5650998"/>
            <a:ext cx="8793480" cy="310896"/>
          </a:xfrm>
          <a:prstGeom prst="rect">
            <a:avLst/>
          </a:prstGeom>
        </p:spPr>
        <p:txBody>
          <a:bodyPr/>
          <a:lstStyle>
            <a:lvl1pPr marL="0" indent="0">
              <a:buNone/>
              <a:defRPr sz="1800"/>
            </a:lvl1pPr>
          </a:lstStyle>
          <a:p>
            <a:pPr lvl="0"/>
            <a:endParaRPr lang="en-US" dirty="0"/>
          </a:p>
        </p:txBody>
      </p:sp>
      <p:sp>
        <p:nvSpPr>
          <p:cNvPr id="17" name="Content Placeholder 3">
            <a:extLst>
              <a:ext uri="{FF2B5EF4-FFF2-40B4-BE49-F238E27FC236}">
                <a16:creationId xmlns:a16="http://schemas.microsoft.com/office/drawing/2014/main" id="{B1556E07-03E5-4AAB-8A9E-70AAA0696F33}"/>
              </a:ext>
            </a:extLst>
          </p:cNvPr>
          <p:cNvSpPr>
            <a:spLocks noGrp="1"/>
          </p:cNvSpPr>
          <p:nvPr>
            <p:ph sz="quarter" idx="25"/>
          </p:nvPr>
        </p:nvSpPr>
        <p:spPr>
          <a:xfrm>
            <a:off x="152400" y="6086170"/>
            <a:ext cx="8793480" cy="310896"/>
          </a:xfrm>
          <a:prstGeom prst="rect">
            <a:avLst/>
          </a:prstGeom>
        </p:spPr>
        <p:txBody>
          <a:bodyPr/>
          <a:lstStyle>
            <a:lvl1pPr marL="0" indent="0">
              <a:buNone/>
              <a:defRPr sz="1800"/>
            </a:lvl1pPr>
          </a:lstStyle>
          <a:p>
            <a:pPr lvl="0"/>
            <a:endParaRPr lang="en-US" dirty="0"/>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85451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45DEA-AADA-4733-9C15-2978C1E6E4D6}"/>
              </a:ext>
            </a:extLst>
          </p:cNvPr>
          <p:cNvSpPr/>
          <p:nvPr userDrawn="1"/>
        </p:nvSpPr>
        <p:spPr>
          <a:xfrm>
            <a:off x="1" y="1058334"/>
            <a:ext cx="4343400" cy="579966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647840" y="1453282"/>
            <a:ext cx="3047724" cy="49200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37334B2A-A3DF-47F6-BAEF-4EEFF66B2654}"/>
              </a:ext>
            </a:extLst>
          </p:cNvPr>
          <p:cNvSpPr>
            <a:spLocks noGrp="1"/>
          </p:cNvSpPr>
          <p:nvPr>
            <p:ph sz="quarter" idx="14"/>
          </p:nvPr>
        </p:nvSpPr>
        <p:spPr>
          <a:xfrm>
            <a:off x="4343400" y="1058333"/>
            <a:ext cx="4800600" cy="579966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90001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8534400" y="62484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3"/>
          <p:cNvSpPr>
            <a:spLocks noGrp="1"/>
          </p:cNvSpPr>
          <p:nvPr>
            <p:ph type="sldNum" sz="quarter" idx="4"/>
          </p:nvPr>
        </p:nvSpPr>
        <p:spPr>
          <a:xfrm>
            <a:off x="8263467" y="6400800"/>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14" name="Picture 13" descr="PMFO_Transparent.psd"/>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1137" y="6335921"/>
            <a:ext cx="1785067" cy="369679"/>
          </a:xfrm>
          <a:prstGeom prst="rect">
            <a:avLst/>
          </a:prstGeom>
        </p:spPr>
      </p:pic>
    </p:spTree>
    <p:extLst>
      <p:ext uri="{BB962C8B-B14F-4D97-AF65-F5344CB8AC3E}">
        <p14:creationId xmlns:p14="http://schemas.microsoft.com/office/powerpoint/2010/main" val="15885058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1" r:id="rId7"/>
    <p:sldLayoutId id="2147483690" r:id="rId8"/>
    <p:sldLayoutId id="2147483692" r:id="rId9"/>
    <p:sldLayoutId id="2147483693" r:id="rId10"/>
    <p:sldLayoutId id="2147483694" r:id="rId11"/>
    <p:sldLayoutId id="2147483695" r:id="rId12"/>
    <p:sldLayoutId id="2147483663" r:id="rId13"/>
    <p:sldLayoutId id="2147483696" r:id="rId14"/>
    <p:sldLayoutId id="2147483697" r:id="rId15"/>
    <p:sldLayoutId id="2147483698"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3" r:id="rId35"/>
  </p:sldLayoutIdLst>
  <p:hf hdr="0" ftr="0" dt="0"/>
  <p:txStyles>
    <p:titleStyle>
      <a:lvl1pPr marL="0" indent="454025" algn="l"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dfps.state.tx.us/child_care/" TargetMode="External"/><Relationship Id="rId2" Type="http://schemas.openxmlformats.org/officeDocument/2006/relationships/hyperlink" Target="http://www.cdc.gov/coronaviru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descr="A picture containing person, indoor, boy, table&#10;&#10;Description automatically generated">
            <a:extLst>
              <a:ext uri="{FF2B5EF4-FFF2-40B4-BE49-F238E27FC236}">
                <a16:creationId xmlns:a16="http://schemas.microsoft.com/office/drawing/2014/main" id="{DFB96E16-AB60-4D11-B198-F0EB3F9B0CE5}"/>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22276" r="-1" b="17190"/>
          <a:stretch/>
        </p:blipFill>
        <p:spPr>
          <a:xfrm>
            <a:off x="147638" y="152400"/>
            <a:ext cx="2522492" cy="2714625"/>
          </a:xfrm>
          <a:noFill/>
        </p:spPr>
      </p:pic>
      <p:pic>
        <p:nvPicPr>
          <p:cNvPr id="40" name="Picture Placeholder 39" descr="A group of people standing in front of a car posing for the camera&#10;&#10;Description automatically generated">
            <a:extLst>
              <a:ext uri="{FF2B5EF4-FFF2-40B4-BE49-F238E27FC236}">
                <a16:creationId xmlns:a16="http://schemas.microsoft.com/office/drawing/2014/main" id="{18887755-CDF1-4EB8-B261-FD8FFF837821}"/>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t="15268" r="2" b="2"/>
          <a:stretch/>
        </p:blipFill>
        <p:spPr>
          <a:xfrm>
            <a:off x="5105400" y="152400"/>
            <a:ext cx="3962400" cy="2903538"/>
          </a:xfrm>
          <a:noFill/>
        </p:spPr>
      </p:pic>
      <p:sp>
        <p:nvSpPr>
          <p:cNvPr id="2" name="Title 1">
            <a:extLst>
              <a:ext uri="{FF2B5EF4-FFF2-40B4-BE49-F238E27FC236}">
                <a16:creationId xmlns:a16="http://schemas.microsoft.com/office/drawing/2014/main" id="{9D500FB8-2B45-4A1E-B1B6-721A0B9E35DA}"/>
              </a:ext>
            </a:extLst>
          </p:cNvPr>
          <p:cNvSpPr>
            <a:spLocks noGrp="1"/>
          </p:cNvSpPr>
          <p:nvPr>
            <p:ph type="title"/>
          </p:nvPr>
        </p:nvSpPr>
        <p:spPr>
          <a:xfrm>
            <a:off x="1600200" y="3259171"/>
            <a:ext cx="7239000" cy="2151029"/>
          </a:xfrm>
        </p:spPr>
        <p:txBody>
          <a:bodyPr anchor="ctr" anchorCtr="0">
            <a:normAutofit/>
          </a:bodyPr>
          <a:lstStyle/>
          <a:p>
            <a:pPr indent="0" algn="ctr"/>
            <a:r>
              <a:rPr lang="en-US" dirty="0">
                <a:solidFill>
                  <a:srgbClr val="FF0000"/>
                </a:solidFill>
              </a:rPr>
              <a:t>UTRGV Partnership Sites</a:t>
            </a:r>
            <a:br>
              <a:rPr lang="en-US" dirty="0">
                <a:solidFill>
                  <a:srgbClr val="FF0000"/>
                </a:solidFill>
              </a:rPr>
            </a:br>
            <a:r>
              <a:rPr lang="en-US" dirty="0">
                <a:solidFill>
                  <a:srgbClr val="FF0000"/>
                </a:solidFill>
              </a:rPr>
              <a:t> Reopening of Centers During</a:t>
            </a:r>
            <a:br>
              <a:rPr lang="en-US" dirty="0">
                <a:solidFill>
                  <a:srgbClr val="FF0000"/>
                </a:solidFill>
              </a:rPr>
            </a:br>
            <a:r>
              <a:rPr lang="en-US" dirty="0">
                <a:solidFill>
                  <a:srgbClr val="FF0000"/>
                </a:solidFill>
              </a:rPr>
              <a:t> Covid-19</a:t>
            </a:r>
          </a:p>
        </p:txBody>
      </p:sp>
    </p:spTree>
    <p:extLst>
      <p:ext uri="{BB962C8B-B14F-4D97-AF65-F5344CB8AC3E}">
        <p14:creationId xmlns:p14="http://schemas.microsoft.com/office/powerpoint/2010/main" val="302726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8A0E-F0D9-422E-B213-EFFD052CB1AB}"/>
              </a:ext>
            </a:extLst>
          </p:cNvPr>
          <p:cNvSpPr>
            <a:spLocks noGrp="1"/>
          </p:cNvSpPr>
          <p:nvPr>
            <p:ph type="title"/>
          </p:nvPr>
        </p:nvSpPr>
        <p:spPr/>
        <p:txBody>
          <a:bodyPr/>
          <a:lstStyle/>
          <a:p>
            <a:r>
              <a:rPr lang="en-US" sz="2800" dirty="0"/>
              <a:t>Prevent the spread of COVID-19 if you are sick</a:t>
            </a:r>
          </a:p>
        </p:txBody>
      </p:sp>
      <p:pic>
        <p:nvPicPr>
          <p:cNvPr id="11" name="Picture 10">
            <a:extLst>
              <a:ext uri="{FF2B5EF4-FFF2-40B4-BE49-F238E27FC236}">
                <a16:creationId xmlns:a16="http://schemas.microsoft.com/office/drawing/2014/main" id="{E3A6002F-5E1F-4943-91D2-9E74ECF97ADB}"/>
              </a:ext>
            </a:extLst>
          </p:cNvPr>
          <p:cNvPicPr>
            <a:picLocks noChangeAspect="1"/>
          </p:cNvPicPr>
          <p:nvPr/>
        </p:nvPicPr>
        <p:blipFill>
          <a:blip r:embed="rId2"/>
          <a:stretch>
            <a:fillRect/>
          </a:stretch>
        </p:blipFill>
        <p:spPr>
          <a:xfrm>
            <a:off x="8335766" y="274639"/>
            <a:ext cx="808234" cy="845635"/>
          </a:xfrm>
          <a:prstGeom prst="rect">
            <a:avLst/>
          </a:prstGeom>
        </p:spPr>
      </p:pic>
      <p:sp>
        <p:nvSpPr>
          <p:cNvPr id="12" name="Rectangle 11">
            <a:extLst>
              <a:ext uri="{FF2B5EF4-FFF2-40B4-BE49-F238E27FC236}">
                <a16:creationId xmlns:a16="http://schemas.microsoft.com/office/drawing/2014/main" id="{A93E7930-0155-41C8-8ABE-D67308A19221}"/>
              </a:ext>
            </a:extLst>
          </p:cNvPr>
          <p:cNvSpPr/>
          <p:nvPr/>
        </p:nvSpPr>
        <p:spPr>
          <a:xfrm>
            <a:off x="152400" y="1219200"/>
            <a:ext cx="8763000" cy="5016758"/>
          </a:xfrm>
          <a:prstGeom prst="rect">
            <a:avLst/>
          </a:prstGeom>
        </p:spPr>
        <p:txBody>
          <a:bodyPr wrap="square">
            <a:spAutoFit/>
          </a:bodyPr>
          <a:lstStyle/>
          <a:p>
            <a:pPr marL="457200" indent="-457200"/>
            <a:endParaRPr lang="en-US" sz="3200" dirty="0">
              <a:latin typeface="Myriad Pro"/>
            </a:endParaRPr>
          </a:p>
          <a:p>
            <a:pPr marL="401638" indent="-401638"/>
            <a:r>
              <a:rPr lang="en-US" sz="3200" dirty="0">
                <a:latin typeface="Myriad Pro"/>
              </a:rPr>
              <a:t>•  There is no specific treatment for COVID-19,     but you can seek medical care to help relieve</a:t>
            </a:r>
          </a:p>
          <a:p>
            <a:r>
              <a:rPr lang="en-US" sz="3200" dirty="0">
                <a:latin typeface="Myriad Pro"/>
              </a:rPr>
              <a:t>    your symptoms.</a:t>
            </a:r>
          </a:p>
          <a:p>
            <a:endParaRPr lang="en-US" sz="3200" dirty="0">
              <a:latin typeface="Myriad Pro"/>
            </a:endParaRPr>
          </a:p>
          <a:p>
            <a:r>
              <a:rPr lang="en-US" sz="3200" dirty="0">
                <a:latin typeface="Myriad Pro"/>
              </a:rPr>
              <a:t>• If you need medical attention, call ahead.</a:t>
            </a:r>
          </a:p>
          <a:p>
            <a:endParaRPr lang="en-US" sz="3200" dirty="0">
              <a:latin typeface="Myriad Pro"/>
            </a:endParaRPr>
          </a:p>
          <a:p>
            <a:endParaRPr lang="en-US" sz="3200" dirty="0">
              <a:latin typeface="Myriad Pro"/>
            </a:endParaRPr>
          </a:p>
          <a:p>
            <a:endParaRPr lang="en-US" sz="3200" dirty="0">
              <a:latin typeface="Myriad Pro"/>
            </a:endParaRPr>
          </a:p>
          <a:p>
            <a:endParaRPr lang="en-US" sz="3200" dirty="0">
              <a:latin typeface="Myriad Pro"/>
            </a:endParaRPr>
          </a:p>
        </p:txBody>
      </p:sp>
    </p:spTree>
    <p:extLst>
      <p:ext uri="{BB962C8B-B14F-4D97-AF65-F5344CB8AC3E}">
        <p14:creationId xmlns:p14="http://schemas.microsoft.com/office/powerpoint/2010/main" val="12947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BDCD-76B8-447C-B976-85FCF55568A0}"/>
              </a:ext>
            </a:extLst>
          </p:cNvPr>
          <p:cNvSpPr>
            <a:spLocks noGrp="1"/>
          </p:cNvSpPr>
          <p:nvPr>
            <p:ph type="title"/>
          </p:nvPr>
        </p:nvSpPr>
        <p:spPr/>
        <p:txBody>
          <a:bodyPr/>
          <a:lstStyle/>
          <a:p>
            <a:r>
              <a:rPr lang="en-US" dirty="0"/>
              <a:t>Know your risk for severe illness</a:t>
            </a:r>
          </a:p>
        </p:txBody>
      </p:sp>
      <p:pic>
        <p:nvPicPr>
          <p:cNvPr id="5" name="Content Placeholder 4">
            <a:extLst>
              <a:ext uri="{FF2B5EF4-FFF2-40B4-BE49-F238E27FC236}">
                <a16:creationId xmlns:a16="http://schemas.microsoft.com/office/drawing/2014/main" id="{558B2DE9-54F5-44BF-BF74-DC575D14F563}"/>
              </a:ext>
            </a:extLst>
          </p:cNvPr>
          <p:cNvPicPr>
            <a:picLocks noGrp="1" noChangeAspect="1"/>
          </p:cNvPicPr>
          <p:nvPr>
            <p:ph sz="quarter" idx="13"/>
          </p:nvPr>
        </p:nvPicPr>
        <p:blipFill>
          <a:blip r:embed="rId3"/>
          <a:stretch>
            <a:fillRect/>
          </a:stretch>
        </p:blipFill>
        <p:spPr>
          <a:xfrm>
            <a:off x="8077200" y="274640"/>
            <a:ext cx="1066800" cy="813003"/>
          </a:xfrm>
          <a:prstGeom prst="rect">
            <a:avLst/>
          </a:prstGeom>
        </p:spPr>
      </p:pic>
      <p:sp>
        <p:nvSpPr>
          <p:cNvPr id="6" name="Rectangle 5">
            <a:extLst>
              <a:ext uri="{FF2B5EF4-FFF2-40B4-BE49-F238E27FC236}">
                <a16:creationId xmlns:a16="http://schemas.microsoft.com/office/drawing/2014/main" id="{B76DF0F6-061E-49F8-8D5F-6D57FFC1953D}"/>
              </a:ext>
            </a:extLst>
          </p:cNvPr>
          <p:cNvSpPr/>
          <p:nvPr/>
        </p:nvSpPr>
        <p:spPr>
          <a:xfrm>
            <a:off x="76200" y="1607269"/>
            <a:ext cx="8839200" cy="2554545"/>
          </a:xfrm>
          <a:prstGeom prst="rect">
            <a:avLst/>
          </a:prstGeom>
        </p:spPr>
        <p:txBody>
          <a:bodyPr wrap="square">
            <a:spAutoFit/>
          </a:bodyPr>
          <a:lstStyle/>
          <a:p>
            <a:r>
              <a:rPr lang="en-US" sz="3200" dirty="0">
                <a:latin typeface="Myriad Pro"/>
              </a:rPr>
              <a:t>• Everyone is at risk of getting COVID-19.</a:t>
            </a:r>
          </a:p>
          <a:p>
            <a:endParaRPr lang="en-US" sz="3200" dirty="0">
              <a:latin typeface="Myriad Pro"/>
            </a:endParaRPr>
          </a:p>
          <a:p>
            <a:pPr marL="288925" indent="-288925"/>
            <a:r>
              <a:rPr lang="en-US" sz="3200" dirty="0">
                <a:latin typeface="Myriad Pro"/>
              </a:rPr>
              <a:t>• Older adults and people of any age who have  serious underlying medical conditions may be at higher risk for more severe illness.</a:t>
            </a:r>
          </a:p>
        </p:txBody>
      </p:sp>
    </p:spTree>
    <p:extLst>
      <p:ext uri="{BB962C8B-B14F-4D97-AF65-F5344CB8AC3E}">
        <p14:creationId xmlns:p14="http://schemas.microsoft.com/office/powerpoint/2010/main" val="292511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0AD-0FB0-4544-A737-E5EE7C78FEBB}"/>
              </a:ext>
            </a:extLst>
          </p:cNvPr>
          <p:cNvSpPr>
            <a:spLocks noGrp="1"/>
          </p:cNvSpPr>
          <p:nvPr>
            <p:ph type="title"/>
          </p:nvPr>
        </p:nvSpPr>
        <p:spPr/>
        <p:txBody>
          <a:bodyPr/>
          <a:lstStyle/>
          <a:p>
            <a:pPr algn="ctr"/>
            <a:r>
              <a:rPr lang="en-US" sz="2800" dirty="0"/>
              <a:t>Federal and state health protocols for serving children in child care:</a:t>
            </a:r>
          </a:p>
        </p:txBody>
      </p:sp>
      <p:sp>
        <p:nvSpPr>
          <p:cNvPr id="3" name="Content Placeholder 2">
            <a:extLst>
              <a:ext uri="{FF2B5EF4-FFF2-40B4-BE49-F238E27FC236}">
                <a16:creationId xmlns:a16="http://schemas.microsoft.com/office/drawing/2014/main" id="{083972E0-E7E2-4EAF-A134-D4076188E18D}"/>
              </a:ext>
            </a:extLst>
          </p:cNvPr>
          <p:cNvSpPr>
            <a:spLocks noGrp="1"/>
          </p:cNvSpPr>
          <p:nvPr>
            <p:ph sz="quarter" idx="13"/>
          </p:nvPr>
        </p:nvSpPr>
        <p:spPr>
          <a:xfrm>
            <a:off x="152400" y="1371600"/>
            <a:ext cx="8534400" cy="5105400"/>
          </a:xfrm>
        </p:spPr>
        <p:txBody>
          <a:bodyPr/>
          <a:lstStyle/>
          <a:p>
            <a:r>
              <a:rPr lang="en-US" b="1" dirty="0">
                <a:latin typeface="Myriad Pro"/>
              </a:rPr>
              <a:t>Implement Social Distancing Strategies</a:t>
            </a:r>
          </a:p>
          <a:p>
            <a:pPr marL="0" indent="0">
              <a:buNone/>
            </a:pPr>
            <a:r>
              <a:rPr lang="en-US" dirty="0">
                <a:latin typeface="Myriad Pro"/>
              </a:rPr>
              <a:t>	</a:t>
            </a:r>
            <a:r>
              <a:rPr lang="en-US" sz="2800" dirty="0">
                <a:latin typeface="Myriad Pro"/>
              </a:rPr>
              <a:t>If possible, childcare classes should include the  	same group each day, and the same childcare 	providers should remain with the same group 	each day.</a:t>
            </a:r>
          </a:p>
          <a:p>
            <a:pPr marL="0" indent="0">
              <a:buNone/>
            </a:pPr>
            <a:endParaRPr lang="en-US" sz="2800" dirty="0">
              <a:latin typeface="Myriad Pro"/>
            </a:endParaRPr>
          </a:p>
          <a:p>
            <a:pPr marL="0" indent="0">
              <a:buNone/>
            </a:pPr>
            <a:r>
              <a:rPr lang="en-US" sz="2800" dirty="0">
                <a:latin typeface="Myriad Pro"/>
              </a:rPr>
              <a:t>	Limit the mixing of children, such as staggering 	playground times and keeping groups separate 	for special activities such as art, music, and 	exercising.</a:t>
            </a:r>
          </a:p>
          <a:p>
            <a:pPr marL="0" indent="0">
              <a:buNone/>
            </a:pPr>
            <a:endParaRPr lang="en-US" dirty="0">
              <a:latin typeface="Myriad Pro"/>
            </a:endParaRPr>
          </a:p>
        </p:txBody>
      </p:sp>
    </p:spTree>
    <p:extLst>
      <p:ext uri="{BB962C8B-B14F-4D97-AF65-F5344CB8AC3E}">
        <p14:creationId xmlns:p14="http://schemas.microsoft.com/office/powerpoint/2010/main" val="82682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07C1-2DBA-49CC-968B-5B79034E08D2}"/>
              </a:ext>
            </a:extLst>
          </p:cNvPr>
          <p:cNvSpPr>
            <a:spLocks noGrp="1"/>
          </p:cNvSpPr>
          <p:nvPr>
            <p:ph type="title"/>
          </p:nvPr>
        </p:nvSpPr>
        <p:spPr/>
        <p:txBody>
          <a:bodyPr/>
          <a:lstStyle/>
          <a:p>
            <a:br>
              <a:rPr lang="en-US" dirty="0"/>
            </a:br>
            <a:r>
              <a:rPr lang="en-US" dirty="0"/>
              <a:t>Implement Social Distancing Strategies</a:t>
            </a:r>
            <a:br>
              <a:rPr lang="en-US" dirty="0"/>
            </a:br>
            <a:endParaRPr lang="en-US" dirty="0"/>
          </a:p>
        </p:txBody>
      </p:sp>
      <p:sp>
        <p:nvSpPr>
          <p:cNvPr id="3" name="Content Placeholder 2">
            <a:extLst>
              <a:ext uri="{FF2B5EF4-FFF2-40B4-BE49-F238E27FC236}">
                <a16:creationId xmlns:a16="http://schemas.microsoft.com/office/drawing/2014/main" id="{00268798-F3FD-4186-9F9E-A947E7C99ABA}"/>
              </a:ext>
            </a:extLst>
          </p:cNvPr>
          <p:cNvSpPr>
            <a:spLocks noGrp="1"/>
          </p:cNvSpPr>
          <p:nvPr>
            <p:ph sz="quarter" idx="13"/>
          </p:nvPr>
        </p:nvSpPr>
        <p:spPr>
          <a:xfrm>
            <a:off x="0" y="1676400"/>
            <a:ext cx="8534400" cy="4419600"/>
          </a:xfrm>
        </p:spPr>
        <p:txBody>
          <a:bodyPr/>
          <a:lstStyle/>
          <a:p>
            <a:r>
              <a:rPr lang="en-US" dirty="0"/>
              <a:t>If possible, at nap time, ensure that children’s naptime mats (or cribs) are spaced out as much as possible, ideally 6 feet apart. </a:t>
            </a:r>
          </a:p>
          <a:p>
            <a:r>
              <a:rPr lang="en-US" dirty="0"/>
              <a:t>Consider placing children head to toe in order to further reduce the potential for viral spread.</a:t>
            </a:r>
          </a:p>
        </p:txBody>
      </p:sp>
    </p:spTree>
    <p:extLst>
      <p:ext uri="{BB962C8B-B14F-4D97-AF65-F5344CB8AC3E}">
        <p14:creationId xmlns:p14="http://schemas.microsoft.com/office/powerpoint/2010/main" val="342706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C562-52C0-49A6-B472-C38A34D0CE39}"/>
              </a:ext>
            </a:extLst>
          </p:cNvPr>
          <p:cNvSpPr>
            <a:spLocks noGrp="1"/>
          </p:cNvSpPr>
          <p:nvPr>
            <p:ph type="title"/>
          </p:nvPr>
        </p:nvSpPr>
        <p:spPr/>
        <p:txBody>
          <a:bodyPr/>
          <a:lstStyle/>
          <a:p>
            <a:br>
              <a:rPr lang="en-US" dirty="0"/>
            </a:br>
            <a:r>
              <a:rPr lang="en-US" dirty="0"/>
              <a:t>Implement Social Distancing Strategies</a:t>
            </a:r>
            <a:br>
              <a:rPr lang="en-US" dirty="0"/>
            </a:br>
            <a:endParaRPr lang="en-US" dirty="0"/>
          </a:p>
        </p:txBody>
      </p:sp>
      <p:sp>
        <p:nvSpPr>
          <p:cNvPr id="3" name="Content Placeholder 2">
            <a:extLst>
              <a:ext uri="{FF2B5EF4-FFF2-40B4-BE49-F238E27FC236}">
                <a16:creationId xmlns:a16="http://schemas.microsoft.com/office/drawing/2014/main" id="{086F41EA-D930-4E59-B773-1DE3D23FA07D}"/>
              </a:ext>
            </a:extLst>
          </p:cNvPr>
          <p:cNvSpPr>
            <a:spLocks noGrp="1"/>
          </p:cNvSpPr>
          <p:nvPr>
            <p:ph sz="quarter" idx="13"/>
          </p:nvPr>
        </p:nvSpPr>
        <p:spPr>
          <a:xfrm>
            <a:off x="76200" y="1752600"/>
            <a:ext cx="8458200" cy="4343400"/>
          </a:xfrm>
        </p:spPr>
        <p:txBody>
          <a:bodyPr/>
          <a:lstStyle/>
          <a:p>
            <a:r>
              <a:rPr lang="en-US" dirty="0"/>
              <a:t>Consider staggering arrival and drop off times and/or have childcare providers come outside the facility to pick up the children as they arrive. </a:t>
            </a:r>
          </a:p>
          <a:p>
            <a:r>
              <a:rPr lang="en-US" dirty="0"/>
              <a:t>Your plan for curb side drop off and pick up should limit direct contact between parents and staff members and adhere to social distancing recommendations.</a:t>
            </a:r>
          </a:p>
        </p:txBody>
      </p:sp>
    </p:spTree>
    <p:extLst>
      <p:ext uri="{BB962C8B-B14F-4D97-AF65-F5344CB8AC3E}">
        <p14:creationId xmlns:p14="http://schemas.microsoft.com/office/powerpoint/2010/main" val="278723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52D0-FE89-4E0A-B38B-FFE45C65EEFA}"/>
              </a:ext>
            </a:extLst>
          </p:cNvPr>
          <p:cNvSpPr>
            <a:spLocks noGrp="1"/>
          </p:cNvSpPr>
          <p:nvPr>
            <p:ph type="title"/>
          </p:nvPr>
        </p:nvSpPr>
        <p:spPr/>
        <p:txBody>
          <a:bodyPr/>
          <a:lstStyle/>
          <a:p>
            <a:br>
              <a:rPr lang="en-US" dirty="0"/>
            </a:br>
            <a:r>
              <a:rPr lang="en-US" dirty="0"/>
              <a:t>Implement Social Distancing Strategies</a:t>
            </a:r>
            <a:br>
              <a:rPr lang="en-US" dirty="0"/>
            </a:br>
            <a:endParaRPr lang="en-US" dirty="0"/>
          </a:p>
        </p:txBody>
      </p:sp>
      <p:sp>
        <p:nvSpPr>
          <p:cNvPr id="3" name="Content Placeholder 2">
            <a:extLst>
              <a:ext uri="{FF2B5EF4-FFF2-40B4-BE49-F238E27FC236}">
                <a16:creationId xmlns:a16="http://schemas.microsoft.com/office/drawing/2014/main" id="{0008987E-0A75-4A52-ADCC-19A36A6196C3}"/>
              </a:ext>
            </a:extLst>
          </p:cNvPr>
          <p:cNvSpPr>
            <a:spLocks noGrp="1"/>
          </p:cNvSpPr>
          <p:nvPr>
            <p:ph sz="quarter" idx="13"/>
          </p:nvPr>
        </p:nvSpPr>
        <p:spPr>
          <a:xfrm>
            <a:off x="152400" y="1295400"/>
            <a:ext cx="8382000" cy="4800600"/>
          </a:xfrm>
        </p:spPr>
        <p:txBody>
          <a:bodyPr/>
          <a:lstStyle/>
          <a:p>
            <a:endParaRPr lang="en-US" dirty="0"/>
          </a:p>
          <a:p>
            <a:r>
              <a:rPr lang="en-US" dirty="0"/>
              <a:t>Cancel or postpone special events such as festivals, holiday events, and special performances.</a:t>
            </a:r>
          </a:p>
        </p:txBody>
      </p:sp>
    </p:spTree>
    <p:extLst>
      <p:ext uri="{BB962C8B-B14F-4D97-AF65-F5344CB8AC3E}">
        <p14:creationId xmlns:p14="http://schemas.microsoft.com/office/powerpoint/2010/main" val="193080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F8A2-D9CF-4F15-8538-7EFE69ADA6FD}"/>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5A9BA43D-E2BC-4CD1-A2CE-DBA7DF63C4BD}"/>
              </a:ext>
            </a:extLst>
          </p:cNvPr>
          <p:cNvSpPr>
            <a:spLocks noGrp="1"/>
          </p:cNvSpPr>
          <p:nvPr>
            <p:ph sz="quarter" idx="13"/>
          </p:nvPr>
        </p:nvSpPr>
        <p:spPr>
          <a:xfrm>
            <a:off x="0" y="1219200"/>
            <a:ext cx="8991600" cy="5638800"/>
          </a:xfrm>
        </p:spPr>
        <p:txBody>
          <a:bodyPr/>
          <a:lstStyle/>
          <a:p>
            <a:r>
              <a:rPr lang="en-US" dirty="0"/>
              <a:t>High touch surfaces made of plastic or metal, such as grab bars and railings should be cleaned routinely. </a:t>
            </a:r>
          </a:p>
          <a:p>
            <a:pPr marL="0" indent="0">
              <a:buNone/>
            </a:pPr>
            <a:endParaRPr lang="en-US" dirty="0"/>
          </a:p>
          <a:p>
            <a:r>
              <a:rPr lang="en-US" dirty="0"/>
              <a:t>Toys that children have placed in their mouths or that are otherwise contaminated by body secretions or excretions should be set aside until they are cleaned by hand by a person wearing gloves. </a:t>
            </a:r>
          </a:p>
          <a:p>
            <a:endParaRPr lang="en-US" dirty="0"/>
          </a:p>
          <a:p>
            <a:endParaRPr lang="en-US" dirty="0"/>
          </a:p>
          <a:p>
            <a:endParaRPr lang="en-US" dirty="0"/>
          </a:p>
        </p:txBody>
      </p:sp>
    </p:spTree>
    <p:extLst>
      <p:ext uri="{BB962C8B-B14F-4D97-AF65-F5344CB8AC3E}">
        <p14:creationId xmlns:p14="http://schemas.microsoft.com/office/powerpoint/2010/main" val="157527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FC1E-E0F5-431C-9A5A-DF236F1C35BA}"/>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CD26B2F7-7B01-4ECD-9CBD-BB6C35941EA6}"/>
              </a:ext>
            </a:extLst>
          </p:cNvPr>
          <p:cNvSpPr>
            <a:spLocks noGrp="1"/>
          </p:cNvSpPr>
          <p:nvPr>
            <p:ph sz="quarter" idx="13"/>
          </p:nvPr>
        </p:nvSpPr>
        <p:spPr>
          <a:xfrm>
            <a:off x="-76200" y="1752600"/>
            <a:ext cx="9234268" cy="6019800"/>
          </a:xfrm>
        </p:spPr>
        <p:txBody>
          <a:bodyPr/>
          <a:lstStyle/>
          <a:p>
            <a:r>
              <a:rPr lang="en-US" dirty="0"/>
              <a:t>Machine washable cloth toys should be used by one individual at a time or should not be used at all. These toys should be laundered before being used by another child.</a:t>
            </a:r>
          </a:p>
          <a:p>
            <a:pPr marL="0" indent="0">
              <a:buNone/>
            </a:pPr>
            <a:endParaRPr lang="en-US" dirty="0"/>
          </a:p>
          <a:p>
            <a:r>
              <a:rPr lang="en-US" dirty="0"/>
              <a:t> Do not share toys with other groups of infants or toddlers, unless they are washed and sanitized before being moved from one group to the other.</a:t>
            </a:r>
          </a:p>
          <a:p>
            <a:endParaRPr lang="en-US" dirty="0"/>
          </a:p>
        </p:txBody>
      </p:sp>
    </p:spTree>
    <p:extLst>
      <p:ext uri="{BB962C8B-B14F-4D97-AF65-F5344CB8AC3E}">
        <p14:creationId xmlns:p14="http://schemas.microsoft.com/office/powerpoint/2010/main" val="136630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FC1E-E0F5-431C-9A5A-DF236F1C35BA}"/>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CD26B2F7-7B01-4ECD-9CBD-BB6C35941EA6}"/>
              </a:ext>
            </a:extLst>
          </p:cNvPr>
          <p:cNvSpPr>
            <a:spLocks noGrp="1"/>
          </p:cNvSpPr>
          <p:nvPr>
            <p:ph sz="quarter" idx="13"/>
          </p:nvPr>
        </p:nvSpPr>
        <p:spPr>
          <a:xfrm>
            <a:off x="0" y="1143000"/>
            <a:ext cx="9158068" cy="6629400"/>
          </a:xfrm>
        </p:spPr>
        <p:txBody>
          <a:bodyPr/>
          <a:lstStyle/>
          <a:p>
            <a:endParaRPr lang="en-US" dirty="0"/>
          </a:p>
          <a:p>
            <a:r>
              <a:rPr lang="en-US" dirty="0"/>
              <a:t>Set aside toys that need to be cleaned. Place in a dish pan with soapy water or put in a separate container marked for “soiled toys</a:t>
            </a:r>
          </a:p>
          <a:p>
            <a:pPr marL="0" indent="0">
              <a:buNone/>
            </a:pPr>
            <a:endParaRPr lang="en-US" dirty="0"/>
          </a:p>
          <a:p>
            <a:r>
              <a:rPr lang="en-US" dirty="0"/>
              <a:t>Use bedding (sheets, pillows, blankets, sleeping bags) that can be washed. Keep each child’s bedding separate, and consider storing in individually labeled bins, cubbies, or bags.</a:t>
            </a:r>
          </a:p>
        </p:txBody>
      </p:sp>
    </p:spTree>
    <p:extLst>
      <p:ext uri="{BB962C8B-B14F-4D97-AF65-F5344CB8AC3E}">
        <p14:creationId xmlns:p14="http://schemas.microsoft.com/office/powerpoint/2010/main" val="295765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FC1E-E0F5-431C-9A5A-DF236F1C35BA}"/>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CD26B2F7-7B01-4ECD-9CBD-BB6C35941EA6}"/>
              </a:ext>
            </a:extLst>
          </p:cNvPr>
          <p:cNvSpPr>
            <a:spLocks noGrp="1"/>
          </p:cNvSpPr>
          <p:nvPr>
            <p:ph sz="quarter" idx="13"/>
          </p:nvPr>
        </p:nvSpPr>
        <p:spPr>
          <a:xfrm>
            <a:off x="0" y="1058335"/>
            <a:ext cx="9144000" cy="5867400"/>
          </a:xfrm>
        </p:spPr>
        <p:txBody>
          <a:bodyPr/>
          <a:lstStyle/>
          <a:p>
            <a:r>
              <a:rPr lang="en-US" dirty="0"/>
              <a:t>Cots and mats should be labeled for each child. Bedding that touches a child’s skin should be cleaned weekly or before use by another child.</a:t>
            </a:r>
          </a:p>
          <a:p>
            <a:endParaRPr lang="en-US" dirty="0"/>
          </a:p>
          <a:p>
            <a:r>
              <a:rPr lang="en-US" dirty="0"/>
              <a:t>When diapering a child, wash your hands and wash the child’s hands before you begin, and wear gloves.</a:t>
            </a:r>
          </a:p>
          <a:p>
            <a:pPr marL="0" indent="0">
              <a:buNone/>
            </a:pPr>
            <a:endParaRPr lang="en-US" dirty="0"/>
          </a:p>
          <a:p>
            <a:r>
              <a:rPr lang="en-US" dirty="0"/>
              <a:t> Follow safe diaper changing procedures.  	Procedures should be posted in all diaper 	changing areas. </a:t>
            </a:r>
          </a:p>
          <a:p>
            <a:pPr algn="just"/>
            <a:endParaRPr lang="en-US" dirty="0"/>
          </a:p>
          <a:p>
            <a:pPr algn="just"/>
            <a:endParaRPr lang="en-US" dirty="0"/>
          </a:p>
        </p:txBody>
      </p:sp>
    </p:spTree>
    <p:extLst>
      <p:ext uri="{BB962C8B-B14F-4D97-AF65-F5344CB8AC3E}">
        <p14:creationId xmlns:p14="http://schemas.microsoft.com/office/powerpoint/2010/main" val="69428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958226F0-A8CE-4C99-AEEA-6CDA1959B4CA}"/>
              </a:ext>
            </a:extLst>
          </p:cNvPr>
          <p:cNvSpPr>
            <a:spLocks noGrp="1"/>
          </p:cNvSpPr>
          <p:nvPr>
            <p:ph sz="quarter" idx="13"/>
          </p:nvPr>
        </p:nvSpPr>
        <p:spPr>
          <a:xfrm>
            <a:off x="76200" y="1752600"/>
            <a:ext cx="8839200" cy="4343400"/>
          </a:xfrm>
        </p:spPr>
        <p:txBody>
          <a:bodyPr/>
          <a:lstStyle/>
          <a:p>
            <a:r>
              <a:rPr lang="en-US" dirty="0">
                <a:cs typeface="Times New Roman" panose="02020603050405020304" pitchFamily="18" charset="0"/>
              </a:rPr>
              <a:t>Review the CDC  &amp; State guidelines regarding the COVID-19 Virus </a:t>
            </a:r>
          </a:p>
          <a:p>
            <a:pPr marL="0" indent="0">
              <a:buNone/>
            </a:pPr>
            <a:endParaRPr lang="en-US" dirty="0"/>
          </a:p>
          <a:p>
            <a:r>
              <a:rPr lang="en-US" dirty="0"/>
              <a:t>Review new procedures due to the COVID-19 </a:t>
            </a:r>
          </a:p>
          <a:p>
            <a:endParaRPr lang="en-US" dirty="0"/>
          </a:p>
          <a:p>
            <a:r>
              <a:rPr lang="en-US" dirty="0"/>
              <a:t>Practice effective decision-making skills using CDC &amp; State Guidelines </a:t>
            </a:r>
            <a:br>
              <a:rPr lang="en-US" dirty="0"/>
            </a:br>
            <a:endParaRPr lang="en-US" dirty="0"/>
          </a:p>
          <a:p>
            <a:endParaRPr lang="en-US" dirty="0"/>
          </a:p>
        </p:txBody>
      </p:sp>
    </p:spTree>
    <p:extLst>
      <p:ext uri="{BB962C8B-B14F-4D97-AF65-F5344CB8AC3E}">
        <p14:creationId xmlns:p14="http://schemas.microsoft.com/office/powerpoint/2010/main" val="294141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058335"/>
            <a:ext cx="9067800" cy="5723465"/>
          </a:xfrm>
        </p:spPr>
        <p:txBody>
          <a:bodyPr/>
          <a:lstStyle/>
          <a:p>
            <a:endParaRPr lang="en-US" dirty="0"/>
          </a:p>
          <a:p>
            <a:r>
              <a:rPr lang="en-US" dirty="0"/>
              <a:t>After diapering, wash your hands (even if you were wearing gloves) and disinfect the diapering area </a:t>
            </a:r>
          </a:p>
          <a:p>
            <a:endParaRPr lang="en-US" dirty="0"/>
          </a:p>
          <a:p>
            <a:r>
              <a:rPr lang="en-US" dirty="0"/>
              <a:t>High touch surfaces include: Tables, doorknobs, light switches, countertops, handles, desks, phones, keyboards, toilets, faucets, sinks, etc. </a:t>
            </a:r>
          </a:p>
          <a:p>
            <a:endParaRPr lang="en-US" dirty="0"/>
          </a:p>
          <a:p>
            <a:endParaRPr lang="en-US" dirty="0"/>
          </a:p>
        </p:txBody>
      </p:sp>
    </p:spTree>
    <p:extLst>
      <p:ext uri="{BB962C8B-B14F-4D97-AF65-F5344CB8AC3E}">
        <p14:creationId xmlns:p14="http://schemas.microsoft.com/office/powerpoint/2010/main" val="369686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143000"/>
            <a:ext cx="9144000" cy="5715000"/>
          </a:xfrm>
        </p:spPr>
        <p:txBody>
          <a:bodyPr/>
          <a:lstStyle/>
          <a:p>
            <a:r>
              <a:rPr lang="en-US" dirty="0"/>
              <a:t>Cleaning and disinfecting your building or facility if someone is sick; Close off areas used by the person who is sick. </a:t>
            </a:r>
          </a:p>
          <a:p>
            <a:endParaRPr lang="en-US" dirty="0"/>
          </a:p>
          <a:p>
            <a:r>
              <a:rPr lang="en-US" dirty="0"/>
              <a:t>Open outside doors and windows to increase air circulation in the area.</a:t>
            </a:r>
          </a:p>
          <a:p>
            <a:endParaRPr lang="en-US" dirty="0"/>
          </a:p>
          <a:p>
            <a:r>
              <a:rPr lang="en-US" dirty="0"/>
              <a:t>Wait 24 hours before you clean or disinfect. If 24 hours is not feasible, wait as long as possible.</a:t>
            </a:r>
          </a:p>
          <a:p>
            <a:endParaRPr lang="en-US" dirty="0"/>
          </a:p>
          <a:p>
            <a:r>
              <a:rPr lang="en-US" dirty="0"/>
              <a:t>Outdoor areas, like playgrounds in schools and parks generally require normal routine cleaning, but do not require disinfection. </a:t>
            </a:r>
          </a:p>
          <a:p>
            <a:r>
              <a:rPr lang="en-US" dirty="0"/>
              <a:t>Do not spray disinfectant on outdoor playgrounds- it is not an efficient use of supplies and is not proven to reduce risk of COVID-19 to the public.</a:t>
            </a:r>
          </a:p>
          <a:p>
            <a:endParaRPr lang="en-US" dirty="0"/>
          </a:p>
        </p:txBody>
      </p:sp>
    </p:spTree>
    <p:extLst>
      <p:ext uri="{BB962C8B-B14F-4D97-AF65-F5344CB8AC3E}">
        <p14:creationId xmlns:p14="http://schemas.microsoft.com/office/powerpoint/2010/main" val="1147280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CE9A-60AF-4E35-97FE-EB4806BA430C}"/>
              </a:ext>
            </a:extLst>
          </p:cNvPr>
          <p:cNvSpPr>
            <a:spLocks noGrp="1"/>
          </p:cNvSpPr>
          <p:nvPr>
            <p:ph type="title"/>
          </p:nvPr>
        </p:nvSpPr>
        <p:spPr/>
        <p:txBody>
          <a:bodyPr/>
          <a:lstStyle/>
          <a:p>
            <a:r>
              <a:rPr lang="en-US" dirty="0"/>
              <a:t>Food preparation and meal service</a:t>
            </a:r>
          </a:p>
        </p:txBody>
      </p:sp>
      <p:sp>
        <p:nvSpPr>
          <p:cNvPr id="3" name="Content Placeholder 2">
            <a:extLst>
              <a:ext uri="{FF2B5EF4-FFF2-40B4-BE49-F238E27FC236}">
                <a16:creationId xmlns:a16="http://schemas.microsoft.com/office/drawing/2014/main" id="{CE8FCB03-ABF6-481D-852B-66829049E988}"/>
              </a:ext>
            </a:extLst>
          </p:cNvPr>
          <p:cNvSpPr>
            <a:spLocks noGrp="1"/>
          </p:cNvSpPr>
          <p:nvPr>
            <p:ph sz="quarter" idx="13"/>
          </p:nvPr>
        </p:nvSpPr>
        <p:spPr>
          <a:xfrm>
            <a:off x="76200" y="1143000"/>
            <a:ext cx="8991600" cy="4953000"/>
          </a:xfrm>
        </p:spPr>
        <p:txBody>
          <a:bodyPr/>
          <a:lstStyle/>
          <a:p>
            <a:r>
              <a:rPr lang="en-US" sz="2400" dirty="0"/>
              <a:t>An operation should not serve family style meals. Each child should be provided individual meals and snacks.</a:t>
            </a:r>
          </a:p>
          <a:p>
            <a:endParaRPr lang="en-US" sz="2400" dirty="0"/>
          </a:p>
          <a:p>
            <a:r>
              <a:rPr lang="en-US" sz="2400" dirty="0"/>
              <a:t>Meals should be served in the classroom and teachers should directly serve children in their classrooms.</a:t>
            </a:r>
          </a:p>
          <a:p>
            <a:endParaRPr lang="en-US" sz="2400" dirty="0"/>
          </a:p>
          <a:p>
            <a:r>
              <a:rPr lang="en-US" sz="2400" dirty="0"/>
              <a:t>Caregivers should ensure children wash hands prior to and immediately after eating.</a:t>
            </a:r>
          </a:p>
          <a:p>
            <a:endParaRPr lang="en-US" sz="2400" dirty="0"/>
          </a:p>
          <a:p>
            <a:r>
              <a:rPr lang="en-US" sz="2400" dirty="0"/>
              <a:t>Caregivers should wash their hands before preparing food and after helping children to eat.</a:t>
            </a:r>
          </a:p>
        </p:txBody>
      </p:sp>
    </p:spTree>
    <p:extLst>
      <p:ext uri="{BB962C8B-B14F-4D97-AF65-F5344CB8AC3E}">
        <p14:creationId xmlns:p14="http://schemas.microsoft.com/office/powerpoint/2010/main" val="74164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CE9A-60AF-4E35-97FE-EB4806BA430C}"/>
              </a:ext>
            </a:extLst>
          </p:cNvPr>
          <p:cNvSpPr>
            <a:spLocks noGrp="1"/>
          </p:cNvSpPr>
          <p:nvPr>
            <p:ph type="title"/>
          </p:nvPr>
        </p:nvSpPr>
        <p:spPr/>
        <p:txBody>
          <a:bodyPr/>
          <a:lstStyle/>
          <a:p>
            <a:r>
              <a:rPr lang="en-US" dirty="0"/>
              <a:t>Food preparation and meal service</a:t>
            </a:r>
          </a:p>
        </p:txBody>
      </p:sp>
      <p:sp>
        <p:nvSpPr>
          <p:cNvPr id="3" name="Content Placeholder 2">
            <a:extLst>
              <a:ext uri="{FF2B5EF4-FFF2-40B4-BE49-F238E27FC236}">
                <a16:creationId xmlns:a16="http://schemas.microsoft.com/office/drawing/2014/main" id="{CE8FCB03-ABF6-481D-852B-66829049E988}"/>
              </a:ext>
            </a:extLst>
          </p:cNvPr>
          <p:cNvSpPr>
            <a:spLocks noGrp="1"/>
          </p:cNvSpPr>
          <p:nvPr>
            <p:ph sz="quarter" idx="13"/>
          </p:nvPr>
        </p:nvSpPr>
        <p:spPr>
          <a:xfrm>
            <a:off x="76200" y="1143000"/>
            <a:ext cx="8991600" cy="4953000"/>
          </a:xfrm>
        </p:spPr>
        <p:txBody>
          <a:bodyPr/>
          <a:lstStyle/>
          <a:p>
            <a:r>
              <a:rPr lang="en-US" sz="2400" dirty="0"/>
              <a:t>Facilities should follow all other applicable federal, state, and local regulations and guidance related to safe preparation of food.</a:t>
            </a:r>
          </a:p>
          <a:p>
            <a:endParaRPr lang="en-US" sz="2400" dirty="0"/>
          </a:p>
          <a:p>
            <a:r>
              <a:rPr lang="en-US" sz="2400" dirty="0"/>
              <a:t>If an employer provides a meal for employees, employers are recommended to have the meal individually packed for each employee.</a:t>
            </a:r>
          </a:p>
        </p:txBody>
      </p:sp>
    </p:spTree>
    <p:extLst>
      <p:ext uri="{BB962C8B-B14F-4D97-AF65-F5344CB8AC3E}">
        <p14:creationId xmlns:p14="http://schemas.microsoft.com/office/powerpoint/2010/main" val="280848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219200"/>
            <a:ext cx="8534400" cy="4876800"/>
          </a:xfrm>
        </p:spPr>
        <p:txBody>
          <a:bodyPr/>
          <a:lstStyle/>
          <a:p>
            <a:r>
              <a:rPr lang="en-US" dirty="0"/>
              <a:t>The pick-up and drop-off of children should be completed outside of the operation, unless the operation determines that there is a legitimate need for the parent to enter.</a:t>
            </a:r>
          </a:p>
          <a:p>
            <a:endParaRPr lang="en-US" dirty="0"/>
          </a:p>
          <a:p>
            <a:r>
              <a:rPr lang="en-US" dirty="0"/>
              <a:t>Should the parent have a legitimate need to enter the operation, the parent must be screened by the operation</a:t>
            </a:r>
          </a:p>
        </p:txBody>
      </p:sp>
    </p:spTree>
    <p:extLst>
      <p:ext uri="{BB962C8B-B14F-4D97-AF65-F5344CB8AC3E}">
        <p14:creationId xmlns:p14="http://schemas.microsoft.com/office/powerpoint/2010/main" val="100298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219200"/>
            <a:ext cx="8534400" cy="5562600"/>
          </a:xfrm>
        </p:spPr>
        <p:txBody>
          <a:bodyPr/>
          <a:lstStyle/>
          <a:p>
            <a:r>
              <a:rPr lang="en-US" dirty="0"/>
              <a:t>Consider staggering arrival and drop off times and have child care providers go outside the facility to pick up the children as caretakers arrive.</a:t>
            </a:r>
          </a:p>
          <a:p>
            <a:endParaRPr lang="en-US" dirty="0"/>
          </a:p>
          <a:p>
            <a:r>
              <a:rPr lang="en-US" dirty="0"/>
              <a:t>Hand hygiene stations should be set up at the entrance of the facility, so that children can clean their hands before they enter. </a:t>
            </a:r>
          </a:p>
        </p:txBody>
      </p:sp>
    </p:spTree>
    <p:extLst>
      <p:ext uri="{BB962C8B-B14F-4D97-AF65-F5344CB8AC3E}">
        <p14:creationId xmlns:p14="http://schemas.microsoft.com/office/powerpoint/2010/main" val="58354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219200"/>
            <a:ext cx="8534400" cy="5562600"/>
          </a:xfrm>
        </p:spPr>
        <p:txBody>
          <a:bodyPr/>
          <a:lstStyle/>
          <a:p>
            <a:endParaRPr lang="en-US" dirty="0"/>
          </a:p>
          <a:p>
            <a:r>
              <a:rPr lang="en-US" dirty="0"/>
              <a:t>If a sink with soap and water is not available, provide hand sanitizer with at least 60% alcohol next to parent sign-in sheets.</a:t>
            </a:r>
          </a:p>
          <a:p>
            <a:endParaRPr lang="en-US" dirty="0"/>
          </a:p>
          <a:p>
            <a:r>
              <a:rPr lang="en-US" dirty="0"/>
              <a:t>Infants can be transported in their car seats. Store car seats out of children’s reach.</a:t>
            </a:r>
          </a:p>
          <a:p>
            <a:endParaRPr lang="en-US" dirty="0"/>
          </a:p>
        </p:txBody>
      </p:sp>
    </p:spTree>
    <p:extLst>
      <p:ext uri="{BB962C8B-B14F-4D97-AF65-F5344CB8AC3E}">
        <p14:creationId xmlns:p14="http://schemas.microsoft.com/office/powerpoint/2010/main" val="2564527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3952-7D3A-48D3-9FA6-7B95A65FE056}"/>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5A836065-7EF4-441A-AB45-F11AF76E7D13}"/>
              </a:ext>
            </a:extLst>
          </p:cNvPr>
          <p:cNvSpPr>
            <a:spLocks noGrp="1"/>
          </p:cNvSpPr>
          <p:nvPr>
            <p:ph sz="quarter" idx="13"/>
          </p:nvPr>
        </p:nvSpPr>
        <p:spPr>
          <a:xfrm>
            <a:off x="0" y="1752600"/>
            <a:ext cx="9144000" cy="4343400"/>
          </a:xfrm>
        </p:spPr>
        <p:txBody>
          <a:bodyPr/>
          <a:lstStyle/>
          <a:p>
            <a:r>
              <a:rPr lang="en-US" dirty="0"/>
              <a:t>If possible, older people such as grandparents should not pick up children, because they are more at risk for severe illness from COVID-19.</a:t>
            </a:r>
          </a:p>
          <a:p>
            <a:endParaRPr lang="en-US" dirty="0"/>
          </a:p>
        </p:txBody>
      </p:sp>
    </p:spTree>
    <p:extLst>
      <p:ext uri="{BB962C8B-B14F-4D97-AF65-F5344CB8AC3E}">
        <p14:creationId xmlns:p14="http://schemas.microsoft.com/office/powerpoint/2010/main" val="2510500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2123-A3A5-4BFA-9F36-3B8692462D51}"/>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7771ABE5-CDAC-4C0D-BC91-ACC627767D72}"/>
              </a:ext>
            </a:extLst>
          </p:cNvPr>
          <p:cNvSpPr>
            <a:spLocks noGrp="1"/>
          </p:cNvSpPr>
          <p:nvPr>
            <p:ph sz="quarter" idx="13"/>
          </p:nvPr>
        </p:nvSpPr>
        <p:spPr>
          <a:xfrm>
            <a:off x="152400" y="1219200"/>
            <a:ext cx="8839200" cy="5562600"/>
          </a:xfrm>
        </p:spPr>
        <p:txBody>
          <a:bodyPr/>
          <a:lstStyle/>
          <a:p>
            <a:r>
              <a:rPr lang="en-US" dirty="0"/>
              <a:t>The following individuals must be screened every day before entering the facility:</a:t>
            </a:r>
          </a:p>
          <a:p>
            <a:endParaRPr lang="en-US" dirty="0"/>
          </a:p>
          <a:p>
            <a:pPr lvl="1">
              <a:buFont typeface="Wingdings" panose="05000000000000000000" pitchFamily="2" charset="2"/>
              <a:buChar char="Ø"/>
            </a:pPr>
            <a:r>
              <a:rPr lang="en-US" dirty="0"/>
              <a:t>		Operations staff;</a:t>
            </a:r>
          </a:p>
          <a:p>
            <a:pPr lvl="1">
              <a:buFont typeface="Wingdings" panose="05000000000000000000" pitchFamily="2" charset="2"/>
              <a:buChar char="Ø"/>
            </a:pPr>
            <a:r>
              <a:rPr lang="en-US" dirty="0"/>
              <a:t>		Persons with legal authority to enter, 				     including law enforcement officers, </a:t>
            </a:r>
          </a:p>
          <a:p>
            <a:pPr lvl="1">
              <a:buFont typeface="Wingdings" panose="05000000000000000000" pitchFamily="2" charset="2"/>
              <a:buChar char="Ø"/>
            </a:pPr>
            <a:r>
              <a:rPr lang="en-US" dirty="0"/>
              <a:t>      Texas Rising Star staff, </a:t>
            </a:r>
          </a:p>
          <a:p>
            <a:pPr lvl="1">
              <a:buFont typeface="Wingdings" panose="05000000000000000000" pitchFamily="2" charset="2"/>
              <a:buChar char="Ø"/>
            </a:pPr>
            <a:r>
              <a:rPr lang="en-US" dirty="0"/>
              <a:t>       Licensing staff, </a:t>
            </a:r>
          </a:p>
          <a:p>
            <a:pPr lvl="1">
              <a:buFont typeface="Wingdings" panose="05000000000000000000" pitchFamily="2" charset="2"/>
              <a:buChar char="Ø"/>
            </a:pPr>
            <a:r>
              <a:rPr lang="en-US" dirty="0"/>
              <a:t>   	Department of Family and Protective 	       		     Services staff;</a:t>
            </a:r>
          </a:p>
          <a:p>
            <a:pPr marL="0" indent="0">
              <a:buNone/>
            </a:pPr>
            <a:endParaRPr lang="en-US" dirty="0"/>
          </a:p>
          <a:p>
            <a:pPr marL="0" indent="0">
              <a:buNone/>
            </a:pPr>
            <a:r>
              <a:rPr lang="en-US" dirty="0"/>
              <a:t>	</a:t>
            </a:r>
          </a:p>
          <a:p>
            <a:r>
              <a:rPr lang="en-US" dirty="0"/>
              <a:t></a:t>
            </a:r>
          </a:p>
          <a:p>
            <a:endParaRPr lang="en-US" dirty="0"/>
          </a:p>
        </p:txBody>
      </p:sp>
    </p:spTree>
    <p:extLst>
      <p:ext uri="{BB962C8B-B14F-4D97-AF65-F5344CB8AC3E}">
        <p14:creationId xmlns:p14="http://schemas.microsoft.com/office/powerpoint/2010/main" val="283287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2123-A3A5-4BFA-9F36-3B8692462D51}"/>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7771ABE5-CDAC-4C0D-BC91-ACC627767D72}"/>
              </a:ext>
            </a:extLst>
          </p:cNvPr>
          <p:cNvSpPr>
            <a:spLocks noGrp="1"/>
          </p:cNvSpPr>
          <p:nvPr>
            <p:ph sz="quarter" idx="13"/>
          </p:nvPr>
        </p:nvSpPr>
        <p:spPr>
          <a:xfrm>
            <a:off x="152400" y="1219200"/>
            <a:ext cx="8839200" cy="5562600"/>
          </a:xfrm>
        </p:spPr>
        <p:txBody>
          <a:bodyPr/>
          <a:lstStyle/>
          <a:p>
            <a:r>
              <a:rPr lang="en-US" dirty="0"/>
              <a:t>The following individuals must be screened every day before entering the facility:</a:t>
            </a:r>
          </a:p>
          <a:p>
            <a:endParaRPr lang="en-US" dirty="0"/>
          </a:p>
          <a:p>
            <a:pPr lvl="1">
              <a:buFont typeface="Wingdings" panose="05000000000000000000" pitchFamily="2" charset="2"/>
              <a:buChar char="Ø"/>
            </a:pPr>
            <a:r>
              <a:rPr lang="en-US" dirty="0"/>
              <a:t>	  Professionals providing services to children;</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Children enrolled at the operation; and</a:t>
            </a:r>
          </a:p>
          <a:p>
            <a:pPr marL="457200" lvl="1" indent="0">
              <a:buNone/>
            </a:pPr>
            <a:r>
              <a:rPr lang="en-US" dirty="0"/>
              <a:t>   </a:t>
            </a:r>
          </a:p>
          <a:p>
            <a:pPr lvl="1">
              <a:buFont typeface="Wingdings" panose="05000000000000000000" pitchFamily="2" charset="2"/>
              <a:buChar char="Ø"/>
            </a:pPr>
            <a:r>
              <a:rPr lang="en-US" dirty="0"/>
              <a:t>    Parents who have children enrolled and               	  present at the operation. Parents should only   	 enter the child care center when necessary.	</a:t>
            </a:r>
          </a:p>
          <a:p>
            <a:pPr marL="0" indent="0">
              <a:buNone/>
            </a:pPr>
            <a:r>
              <a:rPr lang="en-US" dirty="0"/>
              <a:t>	</a:t>
            </a:r>
          </a:p>
          <a:p>
            <a:r>
              <a:rPr lang="en-US" dirty="0"/>
              <a:t></a:t>
            </a:r>
          </a:p>
          <a:p>
            <a:endParaRPr lang="en-US" dirty="0"/>
          </a:p>
        </p:txBody>
      </p:sp>
    </p:spTree>
    <p:extLst>
      <p:ext uri="{BB962C8B-B14F-4D97-AF65-F5344CB8AC3E}">
        <p14:creationId xmlns:p14="http://schemas.microsoft.com/office/powerpoint/2010/main" val="59881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783695"/>
          </a:xfrm>
        </p:spPr>
        <p:txBody>
          <a:bodyPr/>
          <a:lstStyle/>
          <a:p>
            <a:r>
              <a:rPr lang="en-US" dirty="0"/>
              <a:t>Know about COVID-19</a:t>
            </a:r>
          </a:p>
        </p:txBody>
      </p:sp>
      <p:sp>
        <p:nvSpPr>
          <p:cNvPr id="4" name="Content Placeholder 3">
            <a:extLst>
              <a:ext uri="{FF2B5EF4-FFF2-40B4-BE49-F238E27FC236}">
                <a16:creationId xmlns:a16="http://schemas.microsoft.com/office/drawing/2014/main" id="{958226F0-A8CE-4C99-AEEA-6CDA1959B4CA}"/>
              </a:ext>
            </a:extLst>
          </p:cNvPr>
          <p:cNvSpPr>
            <a:spLocks noGrp="1"/>
          </p:cNvSpPr>
          <p:nvPr>
            <p:ph sz="quarter" idx="13"/>
          </p:nvPr>
        </p:nvSpPr>
        <p:spPr>
          <a:xfrm>
            <a:off x="43375" y="1066800"/>
            <a:ext cx="9144000" cy="5943600"/>
          </a:xfrm>
        </p:spPr>
        <p:txBody>
          <a:bodyPr/>
          <a:lstStyle/>
          <a:p>
            <a:pPr>
              <a:buFont typeface="Arial" panose="020B0604020202020204" pitchFamily="34" charset="0"/>
              <a:buChar char="•"/>
            </a:pPr>
            <a:r>
              <a:rPr lang="en-US" dirty="0"/>
              <a:t>Coronavirus (COVID-19) is an illness caused</a:t>
            </a:r>
          </a:p>
          <a:p>
            <a:pPr marL="0" indent="0">
              <a:buNone/>
            </a:pPr>
            <a:r>
              <a:rPr lang="en-US" dirty="0"/>
              <a:t>    by a virus that can spread from person</a:t>
            </a:r>
          </a:p>
          <a:p>
            <a:pPr marL="0" indent="0">
              <a:buNone/>
            </a:pPr>
            <a:r>
              <a:rPr lang="en-US" dirty="0"/>
              <a:t>    to person.</a:t>
            </a:r>
          </a:p>
          <a:p>
            <a:pPr marL="0" indent="0">
              <a:buNone/>
            </a:pPr>
            <a:endParaRPr lang="en-US" dirty="0"/>
          </a:p>
          <a:p>
            <a:pPr marL="0" indent="0">
              <a:buNone/>
            </a:pPr>
            <a:r>
              <a:rPr lang="en-US" dirty="0"/>
              <a:t>•  The virus that causes COVID-19 is a new</a:t>
            </a:r>
          </a:p>
          <a:p>
            <a:pPr marL="0" indent="0">
              <a:buNone/>
            </a:pPr>
            <a:r>
              <a:rPr lang="en-US" dirty="0"/>
              <a:t>   coronavirus that has spread throughout</a:t>
            </a:r>
          </a:p>
          <a:p>
            <a:pPr marL="0" indent="0">
              <a:buNone/>
            </a:pPr>
            <a:r>
              <a:rPr lang="en-US" dirty="0"/>
              <a:t>   the world.</a:t>
            </a:r>
          </a:p>
          <a:p>
            <a:pPr marL="0" indent="0">
              <a:buNone/>
            </a:pPr>
            <a:endParaRPr lang="en-US" dirty="0"/>
          </a:p>
          <a:p>
            <a:pPr marL="0" indent="0">
              <a:buNone/>
            </a:pPr>
            <a:r>
              <a:rPr lang="en-US" dirty="0"/>
              <a:t>•  COVID-19 symptoms can range from mild</a:t>
            </a:r>
          </a:p>
          <a:p>
            <a:pPr marL="0" indent="0">
              <a:buNone/>
            </a:pPr>
            <a:r>
              <a:rPr lang="en-US" dirty="0"/>
              <a:t>   (or no symptoms) to severe illness.</a:t>
            </a:r>
          </a:p>
        </p:txBody>
      </p:sp>
      <p:pic>
        <p:nvPicPr>
          <p:cNvPr id="3" name="Picture 2">
            <a:extLst>
              <a:ext uri="{FF2B5EF4-FFF2-40B4-BE49-F238E27FC236}">
                <a16:creationId xmlns:a16="http://schemas.microsoft.com/office/drawing/2014/main" id="{E70CE6F2-4904-4FEC-8BA4-668101AFEDBD}"/>
              </a:ext>
            </a:extLst>
          </p:cNvPr>
          <p:cNvPicPr>
            <a:picLocks noChangeAspect="1"/>
          </p:cNvPicPr>
          <p:nvPr/>
        </p:nvPicPr>
        <p:blipFill>
          <a:blip r:embed="rId3"/>
          <a:stretch>
            <a:fillRect/>
          </a:stretch>
        </p:blipFill>
        <p:spPr>
          <a:xfrm>
            <a:off x="7924800" y="186098"/>
            <a:ext cx="894708" cy="716297"/>
          </a:xfrm>
          <a:prstGeom prst="rect">
            <a:avLst/>
          </a:prstGeom>
        </p:spPr>
      </p:pic>
    </p:spTree>
    <p:extLst>
      <p:ext uri="{BB962C8B-B14F-4D97-AF65-F5344CB8AC3E}">
        <p14:creationId xmlns:p14="http://schemas.microsoft.com/office/powerpoint/2010/main" val="60941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2123-A3A5-4BFA-9F36-3B8692462D51}"/>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7771ABE5-CDAC-4C0D-BC91-ACC627767D72}"/>
              </a:ext>
            </a:extLst>
          </p:cNvPr>
          <p:cNvSpPr>
            <a:spLocks noGrp="1"/>
          </p:cNvSpPr>
          <p:nvPr>
            <p:ph sz="quarter" idx="13"/>
          </p:nvPr>
        </p:nvSpPr>
        <p:spPr>
          <a:xfrm>
            <a:off x="152400" y="1219200"/>
            <a:ext cx="8839200" cy="5562600"/>
          </a:xfrm>
        </p:spPr>
        <p:txBody>
          <a:bodyPr/>
          <a:lstStyle/>
          <a:p>
            <a:r>
              <a:rPr lang="en-US" dirty="0"/>
              <a:t>	Reliance on Social Distancing </a:t>
            </a:r>
          </a:p>
          <a:p>
            <a:endParaRPr lang="en-US" dirty="0"/>
          </a:p>
          <a:p>
            <a:pPr lvl="2">
              <a:buFont typeface="Wingdings" panose="05000000000000000000" pitchFamily="2" charset="2"/>
              <a:buChar char="Ø"/>
            </a:pPr>
            <a:r>
              <a:rPr lang="en-US" dirty="0"/>
              <a:t>Ask parents/guardians to take their child’s temperature either before coming to the facility or upon arrival at the facility. </a:t>
            </a:r>
          </a:p>
          <a:p>
            <a:pPr marL="457200" lvl="1" indent="0">
              <a:buNone/>
            </a:pPr>
            <a:endParaRPr lang="en-US" dirty="0"/>
          </a:p>
          <a:p>
            <a:pPr lvl="2">
              <a:buFont typeface="Wingdings" panose="05000000000000000000" pitchFamily="2" charset="2"/>
              <a:buChar char="Ø"/>
            </a:pPr>
            <a:r>
              <a:rPr lang="en-US" dirty="0"/>
              <a:t>Upon their arrival, stand at least 6 feet away from the parent/guardian and child.</a:t>
            </a:r>
          </a:p>
          <a:p>
            <a:pPr marL="457200" lvl="1" indent="0">
              <a:buNone/>
            </a:pPr>
            <a:endParaRPr lang="en-US" dirty="0"/>
          </a:p>
          <a:p>
            <a:pPr lvl="2">
              <a:buFont typeface="Wingdings" panose="05000000000000000000" pitchFamily="2" charset="2"/>
              <a:buChar char="Ø"/>
            </a:pPr>
            <a:r>
              <a:rPr lang="en-US" dirty="0"/>
              <a:t>Ask the parent/guardian to confirm that the child does not have fever, shortness of breath or cough.</a:t>
            </a:r>
          </a:p>
          <a:p>
            <a:endParaRPr lang="en-US" dirty="0"/>
          </a:p>
          <a:p>
            <a:endParaRPr lang="en-US" dirty="0"/>
          </a:p>
        </p:txBody>
      </p:sp>
    </p:spTree>
    <p:extLst>
      <p:ext uri="{BB962C8B-B14F-4D97-AF65-F5344CB8AC3E}">
        <p14:creationId xmlns:p14="http://schemas.microsoft.com/office/powerpoint/2010/main" val="349724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371600"/>
            <a:ext cx="9067800" cy="5410200"/>
          </a:xfrm>
        </p:spPr>
        <p:txBody>
          <a:bodyPr/>
          <a:lstStyle/>
          <a:p>
            <a:pPr lvl="2">
              <a:buFont typeface="Wingdings" panose="05000000000000000000" pitchFamily="2" charset="2"/>
              <a:buChar char="Ø"/>
            </a:pPr>
            <a:endParaRPr lang="en-US" dirty="0"/>
          </a:p>
          <a:p>
            <a:pPr lvl="2">
              <a:buFont typeface="Wingdings" panose="05000000000000000000" pitchFamily="2" charset="2"/>
              <a:buChar char="Ø"/>
            </a:pPr>
            <a:r>
              <a:rPr lang="en-US" dirty="0"/>
              <a:t>Make a visual inspection of the child for signs of illness which could include flushed cheeks, rapid breathing or difficulty breathing (without recent physical activity), fatigue, or extreme fussiness.</a:t>
            </a:r>
          </a:p>
          <a:p>
            <a:pPr marL="914400" lvl="2" indent="0">
              <a:buNone/>
            </a:pPr>
            <a:endParaRPr lang="en-US" dirty="0"/>
          </a:p>
          <a:p>
            <a:pPr lvl="2">
              <a:buFont typeface="Wingdings" panose="05000000000000000000" pitchFamily="2" charset="2"/>
              <a:buChar char="Ø"/>
            </a:pPr>
            <a:r>
              <a:rPr lang="en-US" dirty="0"/>
              <a:t>You do not need to wear personal protective equipment (PPE) if you can maintain a distance of 6 feet.</a:t>
            </a:r>
          </a:p>
          <a:p>
            <a:pPr marL="0" indent="0">
              <a:buNone/>
            </a:pPr>
            <a:endParaRPr lang="en-US" dirty="0"/>
          </a:p>
          <a:p>
            <a:endParaRPr lang="en-US" dirty="0"/>
          </a:p>
        </p:txBody>
      </p:sp>
    </p:spTree>
    <p:extLst>
      <p:ext uri="{BB962C8B-B14F-4D97-AF65-F5344CB8AC3E}">
        <p14:creationId xmlns:p14="http://schemas.microsoft.com/office/powerpoint/2010/main" val="352390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914400" lvl="2" indent="0">
              <a:buNone/>
            </a:pPr>
            <a:endParaRPr lang="en-US" dirty="0"/>
          </a:p>
          <a:p>
            <a:pPr lvl="2">
              <a:buFont typeface="Wingdings" panose="05000000000000000000" pitchFamily="2" charset="2"/>
              <a:buChar char="Ø"/>
            </a:pPr>
            <a:r>
              <a:rPr lang="en-US" dirty="0"/>
              <a:t>Stand behind a physical barrier, such as a glass or plastic window or partition that can serve to protect the staff member’s face and mucous membranes from respiratory droplets that may be produced if the child being screened sneezes, coughs, or talks.</a:t>
            </a:r>
          </a:p>
          <a:p>
            <a:pPr lvl="2">
              <a:buFont typeface="Wingdings" panose="05000000000000000000" pitchFamily="2" charset="2"/>
              <a:buChar char="Ø"/>
            </a:pPr>
            <a:endParaRPr lang="en-US" dirty="0"/>
          </a:p>
          <a:p>
            <a:pPr lvl="2">
              <a:buFont typeface="Wingdings" panose="05000000000000000000" pitchFamily="2" charset="2"/>
              <a:buChar char="Ø"/>
            </a:pPr>
            <a:r>
              <a:rPr lang="en-US" dirty="0"/>
              <a:t>Make a visual inspection of the child for signs of illness, which could include flushed cheeks, rapid breathing or difficulty breathing (without recent physical activity), fatigue, or extreme fussiness.</a:t>
            </a:r>
          </a:p>
          <a:p>
            <a:pPr marL="0" indent="0">
              <a:buNone/>
            </a:pPr>
            <a:endParaRPr lang="en-US" dirty="0"/>
          </a:p>
          <a:p>
            <a:endParaRPr lang="en-US" dirty="0"/>
          </a:p>
        </p:txBody>
      </p:sp>
    </p:spTree>
    <p:extLst>
      <p:ext uri="{BB962C8B-B14F-4D97-AF65-F5344CB8AC3E}">
        <p14:creationId xmlns:p14="http://schemas.microsoft.com/office/powerpoint/2010/main" val="395932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914400" lvl="2" indent="0">
              <a:buNone/>
            </a:pPr>
            <a:endParaRPr lang="en-US" dirty="0"/>
          </a:p>
          <a:p>
            <a:pPr lvl="2">
              <a:buFont typeface="Wingdings" panose="05000000000000000000" pitchFamily="2" charset="2"/>
              <a:buChar char="Ø"/>
            </a:pPr>
            <a:r>
              <a:rPr lang="en-US" dirty="0"/>
              <a:t>Conduct temperature screening</a:t>
            </a:r>
          </a:p>
          <a:p>
            <a:pPr marL="914400" lvl="2" indent="0">
              <a:buNone/>
            </a:pPr>
            <a:endParaRPr lang="en-US" dirty="0"/>
          </a:p>
          <a:p>
            <a:pPr marL="1203325" lvl="2" indent="-288925">
              <a:buFont typeface="Wingdings" panose="05000000000000000000" pitchFamily="2" charset="2"/>
              <a:buChar char="Ø"/>
            </a:pPr>
            <a:r>
              <a:rPr lang="en-US" dirty="0"/>
              <a:t>Perform hand hygiene wash your hands with soap and         water for 20 seconds. If soap and water are not available, use a hand sanitizer with at least 60% alcohol.</a:t>
            </a:r>
          </a:p>
          <a:p>
            <a:pPr marL="1203325" lvl="2" indent="-288925">
              <a:buFont typeface="Wingdings" panose="05000000000000000000" pitchFamily="2" charset="2"/>
              <a:buChar char="Ø"/>
            </a:pPr>
            <a:endParaRPr lang="en-US" dirty="0"/>
          </a:p>
          <a:p>
            <a:pPr marL="1203325" lvl="2" indent="-288925">
              <a:buFont typeface="Wingdings" panose="05000000000000000000" pitchFamily="2" charset="2"/>
              <a:buChar char="Ø"/>
            </a:pPr>
            <a:r>
              <a:rPr lang="en-US" dirty="0"/>
              <a:t>Put on disposable gloves. Check the child’s temperature, reaching around the partition or through the window. Make sure your face stays behind the barrier at all times during the screening.</a:t>
            </a:r>
          </a:p>
          <a:p>
            <a:pPr marL="1203325" lvl="2" indent="-288925">
              <a:buFont typeface="Wingdings" panose="05000000000000000000" pitchFamily="2" charset="2"/>
              <a:buChar char="Ø"/>
            </a:pPr>
            <a:endParaRPr lang="en-US" dirty="0"/>
          </a:p>
          <a:p>
            <a:pPr lvl="2">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478990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914400" lvl="2" indent="0">
              <a:buNone/>
            </a:pPr>
            <a:endParaRPr lang="en-US" dirty="0"/>
          </a:p>
          <a:p>
            <a:pPr marL="1203325" lvl="2" indent="-288925">
              <a:buFont typeface="Wingdings" panose="05000000000000000000" pitchFamily="2" charset="2"/>
              <a:buChar char="Ø"/>
            </a:pPr>
            <a:r>
              <a:rPr lang="en-US" dirty="0"/>
              <a:t>If performing a temperature check on multiple individuals, ensure that you use a clean pair of gloves for each child and that the thermometer has been thoroughly cleaned in between each check.</a:t>
            </a:r>
          </a:p>
          <a:p>
            <a:pPr marL="1203325" lvl="2" indent="-288925">
              <a:buFont typeface="Wingdings" panose="05000000000000000000" pitchFamily="2" charset="2"/>
              <a:buChar char="Ø"/>
            </a:pPr>
            <a:endParaRPr lang="en-US" dirty="0"/>
          </a:p>
          <a:p>
            <a:pPr marL="1203325" lvl="2" indent="-288925">
              <a:buFont typeface="Wingdings" panose="05000000000000000000" pitchFamily="2" charset="2"/>
              <a:buChar char="Ø"/>
            </a:pPr>
            <a:r>
              <a:rPr lang="en-US" dirty="0"/>
              <a:t>If you use disposable or non-contact (temporal) thermometers and you did not have physical contact with the child, you do not need to change gloves before the next check.</a:t>
            </a:r>
          </a:p>
          <a:p>
            <a:pPr marL="1203325" lvl="2" indent="-288925">
              <a:buFont typeface="Wingdings" panose="05000000000000000000" pitchFamily="2" charset="2"/>
              <a:buChar char="Ø"/>
            </a:pPr>
            <a:endParaRPr lang="en-US" dirty="0"/>
          </a:p>
          <a:p>
            <a:pPr marL="1203325" lvl="2" indent="-288925">
              <a:buFont typeface="Wingdings" panose="05000000000000000000" pitchFamily="2" charset="2"/>
              <a:buChar char="Ø"/>
            </a:pPr>
            <a:r>
              <a:rPr lang="en-US" dirty="0"/>
              <a:t>If you use non-contact thermometers, clean them with an alcohol wipe (or isopropyl alcohol on a cotton swab) between each client. You can reuse the same wipe as long as it remains wet.</a:t>
            </a:r>
          </a:p>
          <a:p>
            <a:pPr lvl="2">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07201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914400" lvl="2" indent="0">
              <a:buNone/>
            </a:pPr>
            <a:endParaRPr lang="en-US" dirty="0"/>
          </a:p>
          <a:p>
            <a:pPr marL="1203325" lvl="2" indent="-288925">
              <a:buFont typeface="Wingdings" panose="05000000000000000000" pitchFamily="2" charset="2"/>
              <a:buChar char="Ø"/>
            </a:pPr>
            <a:r>
              <a:rPr lang="en-US" dirty="0"/>
              <a:t>If you use non-contact thermometers, clean them with an alcohol wipe (or isopropyl alcohol on a cotton swab) between each client. You can reuse the same wipe as long as it remains wet.</a:t>
            </a:r>
          </a:p>
          <a:p>
            <a:pPr lvl="2">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74078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0484-7BA5-4FFE-B69D-350B0AD7B6D7}"/>
              </a:ext>
            </a:extLst>
          </p:cNvPr>
          <p:cNvSpPr>
            <a:spLocks noGrp="1"/>
          </p:cNvSpPr>
          <p:nvPr>
            <p:ph type="title"/>
          </p:nvPr>
        </p:nvSpPr>
        <p:spPr>
          <a:xfrm>
            <a:off x="0" y="274640"/>
            <a:ext cx="9144000" cy="783695"/>
          </a:xfrm>
        </p:spPr>
        <p:txBody>
          <a:bodyPr/>
          <a:lstStyle/>
          <a:p>
            <a:pPr algn="ctr"/>
            <a:r>
              <a:rPr lang="en-US" sz="2800" dirty="0"/>
              <a:t>Screen those entering the facility prior to entering the Childcare Center:</a:t>
            </a:r>
          </a:p>
        </p:txBody>
      </p:sp>
      <p:sp>
        <p:nvSpPr>
          <p:cNvPr id="3" name="Content Placeholder 2">
            <a:extLst>
              <a:ext uri="{FF2B5EF4-FFF2-40B4-BE49-F238E27FC236}">
                <a16:creationId xmlns:a16="http://schemas.microsoft.com/office/drawing/2014/main" id="{FB5BD23C-9600-407C-8F56-39C886D29B64}"/>
              </a:ext>
            </a:extLst>
          </p:cNvPr>
          <p:cNvSpPr>
            <a:spLocks noGrp="1"/>
          </p:cNvSpPr>
          <p:nvPr>
            <p:ph sz="quarter" idx="13"/>
          </p:nvPr>
        </p:nvSpPr>
        <p:spPr>
          <a:xfrm>
            <a:off x="0" y="1058335"/>
            <a:ext cx="9067800" cy="5799665"/>
          </a:xfrm>
        </p:spPr>
        <p:txBody>
          <a:bodyPr/>
          <a:lstStyle/>
          <a:p>
            <a:endParaRPr lang="en-US" dirty="0"/>
          </a:p>
          <a:p>
            <a:r>
              <a:rPr lang="en-US" dirty="0"/>
              <a:t>Send home any employee or child who has any of the following new or worsening signs or symptoms of possible COVID-19:</a:t>
            </a:r>
          </a:p>
          <a:p>
            <a:pPr marL="0" indent="0">
              <a:buNone/>
            </a:pPr>
            <a:endParaRPr lang="en-US" dirty="0"/>
          </a:p>
          <a:p>
            <a:pPr marL="0" indent="0">
              <a:buNone/>
            </a:pPr>
            <a:r>
              <a:rPr lang="en-US" dirty="0"/>
              <a:t>	Cough									Chills</a:t>
            </a:r>
          </a:p>
          <a:p>
            <a:pPr marL="0" indent="0">
              <a:buNone/>
            </a:pPr>
            <a:r>
              <a:rPr lang="en-US" dirty="0"/>
              <a:t>	Muscle pain							Headache</a:t>
            </a:r>
          </a:p>
          <a:p>
            <a:pPr marL="0" indent="0">
              <a:buNone/>
            </a:pPr>
            <a:r>
              <a:rPr lang="en-US" dirty="0"/>
              <a:t>	Sore throat       					Diarrhea</a:t>
            </a:r>
          </a:p>
          <a:p>
            <a:pPr marL="0" indent="0">
              <a:buNone/>
            </a:pPr>
            <a:r>
              <a:rPr lang="en-US" dirty="0"/>
              <a:t>	Loss of taste or smell</a:t>
            </a:r>
          </a:p>
        </p:txBody>
      </p:sp>
    </p:spTree>
    <p:extLst>
      <p:ext uri="{BB962C8B-B14F-4D97-AF65-F5344CB8AC3E}">
        <p14:creationId xmlns:p14="http://schemas.microsoft.com/office/powerpoint/2010/main" val="3126559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06C-6D18-423A-A682-65F082CB73E8}"/>
              </a:ext>
            </a:extLst>
          </p:cNvPr>
          <p:cNvSpPr>
            <a:spLocks noGrp="1"/>
          </p:cNvSpPr>
          <p:nvPr>
            <p:ph type="title"/>
          </p:nvPr>
        </p:nvSpPr>
        <p:spPr/>
        <p:txBody>
          <a:bodyPr/>
          <a:lstStyle/>
          <a:p>
            <a:pPr algn="ctr"/>
            <a:r>
              <a:rPr lang="en-US" sz="2800" dirty="0"/>
              <a:t>Screen those entering the facility prior to entering the Childcare Center:</a:t>
            </a:r>
          </a:p>
        </p:txBody>
      </p:sp>
      <p:sp>
        <p:nvSpPr>
          <p:cNvPr id="3" name="Content Placeholder 2">
            <a:extLst>
              <a:ext uri="{FF2B5EF4-FFF2-40B4-BE49-F238E27FC236}">
                <a16:creationId xmlns:a16="http://schemas.microsoft.com/office/drawing/2014/main" id="{AB7A257D-FCDB-4DC7-B5C6-1F5D598B92AB}"/>
              </a:ext>
            </a:extLst>
          </p:cNvPr>
          <p:cNvSpPr>
            <a:spLocks noGrp="1"/>
          </p:cNvSpPr>
          <p:nvPr>
            <p:ph sz="quarter" idx="13"/>
          </p:nvPr>
        </p:nvSpPr>
        <p:spPr>
          <a:xfrm>
            <a:off x="152400" y="1295400"/>
            <a:ext cx="8991600" cy="6477000"/>
          </a:xfrm>
        </p:spPr>
        <p:txBody>
          <a:bodyPr/>
          <a:lstStyle/>
          <a:p>
            <a:pPr marL="0" indent="0">
              <a:buNone/>
            </a:pPr>
            <a:r>
              <a:rPr lang="en-US" dirty="0"/>
              <a:t>Shortness of breath or difficulty breathing</a:t>
            </a:r>
          </a:p>
          <a:p>
            <a:pPr marL="0" indent="0">
              <a:buNone/>
            </a:pPr>
            <a:r>
              <a:rPr lang="en-US" dirty="0"/>
              <a:t> 	</a:t>
            </a:r>
          </a:p>
          <a:p>
            <a:pPr marL="0" indent="0">
              <a:buNone/>
            </a:pPr>
            <a:r>
              <a:rPr lang="en-US" dirty="0"/>
              <a:t>Repeated shaking with chills</a:t>
            </a:r>
          </a:p>
          <a:p>
            <a:pPr marL="0" indent="0">
              <a:buNone/>
            </a:pPr>
            <a:endParaRPr lang="en-US" dirty="0"/>
          </a:p>
          <a:p>
            <a:pPr marL="0" indent="0">
              <a:buNone/>
            </a:pPr>
            <a:r>
              <a:rPr lang="en-US" dirty="0"/>
              <a:t>Feeling feverish or a measured temperature greater than or equal to 100.0 degrees Fahrenheit</a:t>
            </a:r>
          </a:p>
          <a:p>
            <a:pPr marL="0" indent="0">
              <a:buNone/>
            </a:pPr>
            <a:endParaRPr lang="en-US" dirty="0"/>
          </a:p>
          <a:p>
            <a:pPr marL="0" indent="0">
              <a:buNone/>
            </a:pPr>
            <a:r>
              <a:rPr lang="en-US" dirty="0"/>
              <a:t>Known close contact with a person who is lab-confirmed to have COVID-19</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70189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06C-6D18-423A-A682-65F082CB73E8}"/>
              </a:ext>
            </a:extLst>
          </p:cNvPr>
          <p:cNvSpPr>
            <a:spLocks noGrp="1"/>
          </p:cNvSpPr>
          <p:nvPr>
            <p:ph type="title"/>
          </p:nvPr>
        </p:nvSpPr>
        <p:spPr/>
        <p:txBody>
          <a:bodyPr/>
          <a:lstStyle/>
          <a:p>
            <a:pPr algn="ctr"/>
            <a:r>
              <a:rPr lang="en-US" sz="2800" dirty="0"/>
              <a:t>Screen those entering the facility prior to entering the Childcare Center:</a:t>
            </a:r>
          </a:p>
        </p:txBody>
      </p:sp>
      <p:sp>
        <p:nvSpPr>
          <p:cNvPr id="3" name="Content Placeholder 2">
            <a:extLst>
              <a:ext uri="{FF2B5EF4-FFF2-40B4-BE49-F238E27FC236}">
                <a16:creationId xmlns:a16="http://schemas.microsoft.com/office/drawing/2014/main" id="{AB7A257D-FCDB-4DC7-B5C6-1F5D598B92AB}"/>
              </a:ext>
            </a:extLst>
          </p:cNvPr>
          <p:cNvSpPr>
            <a:spLocks noGrp="1"/>
          </p:cNvSpPr>
          <p:nvPr>
            <p:ph sz="quarter" idx="13"/>
          </p:nvPr>
        </p:nvSpPr>
        <p:spPr>
          <a:xfrm>
            <a:off x="152400" y="1295400"/>
            <a:ext cx="8991600" cy="6477000"/>
          </a:xfrm>
        </p:spPr>
        <p:txBody>
          <a:bodyPr/>
          <a:lstStyle/>
          <a:p>
            <a:pPr marL="0" indent="0">
              <a:buNone/>
            </a:pPr>
            <a:r>
              <a:rPr lang="en-US" sz="2400" dirty="0"/>
              <a:t>Do not allow employees or children with the new or worsening signs or symptoms listed above to return to work until:</a:t>
            </a:r>
          </a:p>
          <a:p>
            <a:endParaRPr lang="en-US" sz="2000" dirty="0"/>
          </a:p>
          <a:p>
            <a:r>
              <a:rPr lang="en-US" sz="2000" dirty="0"/>
              <a:t>In the case of an employee who was diagnosed with COVID-19, the individual may return to work when all three of the following criteria are met: </a:t>
            </a:r>
          </a:p>
          <a:p>
            <a:endParaRPr lang="en-US" sz="2000" dirty="0"/>
          </a:p>
          <a:p>
            <a:pPr lvl="1">
              <a:buFont typeface="Wingdings" panose="05000000000000000000" pitchFamily="2" charset="2"/>
              <a:buChar char="Ø"/>
            </a:pPr>
            <a:r>
              <a:rPr lang="en-US" sz="1600" dirty="0"/>
              <a:t>at least 3 days (72 hours) have passed since recovery (resolution of fever without the use of fever-reducing medications)</a:t>
            </a:r>
          </a:p>
          <a:p>
            <a:pPr marL="457200" lvl="1" indent="0">
              <a:buNone/>
            </a:pPr>
            <a:endParaRPr lang="en-US" sz="1600" dirty="0"/>
          </a:p>
          <a:p>
            <a:pPr lvl="1">
              <a:buFont typeface="Wingdings" panose="05000000000000000000" pitchFamily="2" charset="2"/>
              <a:buChar char="Ø"/>
            </a:pPr>
            <a:r>
              <a:rPr lang="en-US" sz="1600" dirty="0"/>
              <a:t> the individual has improvement in respiratory symptoms (e.g., cough, shortness of breath); </a:t>
            </a:r>
          </a:p>
          <a:p>
            <a:pPr marL="457200" lvl="1" indent="0">
              <a:buNone/>
            </a:pPr>
            <a:endParaRPr lang="en-US" sz="1600" dirty="0"/>
          </a:p>
          <a:p>
            <a:pPr lvl="1">
              <a:buFont typeface="Wingdings" panose="05000000000000000000" pitchFamily="2" charset="2"/>
              <a:buChar char="Ø"/>
            </a:pPr>
            <a:r>
              <a:rPr lang="en-US" sz="1600" dirty="0"/>
              <a:t> at least 10 days have passed since symptoms first appeared; or</a:t>
            </a:r>
          </a:p>
          <a:p>
            <a:endParaRPr lang="en-US" dirty="0"/>
          </a:p>
          <a:p>
            <a:endParaRPr lang="en-US" dirty="0"/>
          </a:p>
        </p:txBody>
      </p:sp>
    </p:spTree>
    <p:extLst>
      <p:ext uri="{BB962C8B-B14F-4D97-AF65-F5344CB8AC3E}">
        <p14:creationId xmlns:p14="http://schemas.microsoft.com/office/powerpoint/2010/main" val="2506511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0C88-47D1-4CF7-A1EC-20105CDC2ACA}"/>
              </a:ext>
            </a:extLst>
          </p:cNvPr>
          <p:cNvSpPr>
            <a:spLocks noGrp="1"/>
          </p:cNvSpPr>
          <p:nvPr>
            <p:ph type="title"/>
          </p:nvPr>
        </p:nvSpPr>
        <p:spPr/>
        <p:txBody>
          <a:bodyPr/>
          <a:lstStyle/>
          <a:p>
            <a:pPr algn="ctr"/>
            <a:r>
              <a:rPr lang="en-US" sz="2800" dirty="0">
                <a:solidFill>
                  <a:prstClr val="white"/>
                </a:solidFill>
              </a:rPr>
              <a:t>Screen those entering the facility prior to entering the Childcare Center:</a:t>
            </a:r>
            <a:endParaRPr lang="en-US" dirty="0"/>
          </a:p>
        </p:txBody>
      </p:sp>
      <p:sp>
        <p:nvSpPr>
          <p:cNvPr id="3" name="Content Placeholder 2">
            <a:extLst>
              <a:ext uri="{FF2B5EF4-FFF2-40B4-BE49-F238E27FC236}">
                <a16:creationId xmlns:a16="http://schemas.microsoft.com/office/drawing/2014/main" id="{4CDC4758-B475-464C-952C-DEA8F7A649EA}"/>
              </a:ext>
            </a:extLst>
          </p:cNvPr>
          <p:cNvSpPr>
            <a:spLocks noGrp="1"/>
          </p:cNvSpPr>
          <p:nvPr>
            <p:ph sz="quarter" idx="13"/>
          </p:nvPr>
        </p:nvSpPr>
        <p:spPr>
          <a:xfrm>
            <a:off x="0" y="1600200"/>
            <a:ext cx="8991600" cy="4495800"/>
          </a:xfrm>
        </p:spPr>
        <p:txBody>
          <a:bodyPr/>
          <a:lstStyle/>
          <a:p>
            <a:pPr lvl="2">
              <a:buFont typeface="Wingdings" panose="05000000000000000000" pitchFamily="2" charset="2"/>
              <a:buChar char="Ø"/>
            </a:pPr>
            <a:r>
              <a:rPr lang="en-US" sz="1600" dirty="0"/>
              <a:t>In the case of an employee who has symptoms that could be COVID-19 and does not get evaluated by a medical professional or tested for COVID-19, the individual is assumed to have COVID-19, and the individual may not return to work until the individual has completed the same three-step criteria listed above</a:t>
            </a:r>
          </a:p>
          <a:p>
            <a:pPr lvl="2">
              <a:buFont typeface="Wingdings" panose="05000000000000000000" pitchFamily="2" charset="2"/>
              <a:buChar char="Ø"/>
            </a:pPr>
            <a:endParaRPr lang="en-US" sz="1600" dirty="0"/>
          </a:p>
          <a:p>
            <a:pPr lvl="2">
              <a:buFont typeface="Wingdings" panose="05000000000000000000" pitchFamily="2" charset="2"/>
              <a:buChar char="Ø"/>
            </a:pPr>
            <a:r>
              <a:rPr lang="en-US" sz="1600" dirty="0"/>
              <a:t>If the employee has symptoms that could be COVID-19 and wants to return to work before completing the above self-isolation period, the individual must obtain a medical professional’s note clearing the individual for return based on an alternative diagnosis.</a:t>
            </a:r>
          </a:p>
          <a:p>
            <a:pPr lvl="2">
              <a:buFont typeface="Wingdings" panose="05000000000000000000" pitchFamily="2" charset="2"/>
              <a:buChar char="Ø"/>
            </a:pPr>
            <a:endParaRPr lang="en-US" sz="1600" dirty="0"/>
          </a:p>
          <a:p>
            <a:pPr lvl="2">
              <a:buFont typeface="Wingdings" panose="05000000000000000000" pitchFamily="2" charset="2"/>
              <a:buChar char="Ø"/>
            </a:pPr>
            <a:r>
              <a:rPr lang="en-US" sz="1600" dirty="0"/>
              <a:t>Do not allow an employee or child with known close contact to a person who is lab-confirmed to have COVID-19 to return to work until the end of the 14 day self-quarantine period from the last date of exposure (with an exception granted for health care workers and critical infrastructure workers).</a:t>
            </a:r>
          </a:p>
        </p:txBody>
      </p:sp>
    </p:spTree>
    <p:extLst>
      <p:ext uri="{BB962C8B-B14F-4D97-AF65-F5344CB8AC3E}">
        <p14:creationId xmlns:p14="http://schemas.microsoft.com/office/powerpoint/2010/main" val="249001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4E19-E026-4B96-A821-9F29AB7AC443}"/>
              </a:ext>
            </a:extLst>
          </p:cNvPr>
          <p:cNvSpPr>
            <a:spLocks noGrp="1"/>
          </p:cNvSpPr>
          <p:nvPr>
            <p:ph type="title"/>
          </p:nvPr>
        </p:nvSpPr>
        <p:spPr/>
        <p:txBody>
          <a:bodyPr/>
          <a:lstStyle/>
          <a:p>
            <a:r>
              <a:rPr lang="en-US" dirty="0"/>
              <a:t>Know how COVID-19 is spread</a:t>
            </a:r>
          </a:p>
        </p:txBody>
      </p:sp>
      <p:sp>
        <p:nvSpPr>
          <p:cNvPr id="3" name="Content Placeholder 2">
            <a:extLst>
              <a:ext uri="{FF2B5EF4-FFF2-40B4-BE49-F238E27FC236}">
                <a16:creationId xmlns:a16="http://schemas.microsoft.com/office/drawing/2014/main" id="{EC7901B2-2D11-431A-B5A0-8AF2D5A37BBA}"/>
              </a:ext>
            </a:extLst>
          </p:cNvPr>
          <p:cNvSpPr>
            <a:spLocks noGrp="1"/>
          </p:cNvSpPr>
          <p:nvPr>
            <p:ph sz="quarter" idx="13"/>
          </p:nvPr>
        </p:nvSpPr>
        <p:spPr>
          <a:xfrm>
            <a:off x="76200" y="990600"/>
            <a:ext cx="8686800" cy="5790287"/>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You can become infected by coming into</a:t>
            </a:r>
          </a:p>
          <a:p>
            <a:pPr marL="0" indent="0">
              <a:buNone/>
            </a:pPr>
            <a:r>
              <a:rPr lang="en-US" dirty="0"/>
              <a:t>    close contact (about 6 feet or two</a:t>
            </a:r>
          </a:p>
          <a:p>
            <a:pPr marL="0" indent="0">
              <a:buNone/>
            </a:pPr>
            <a:r>
              <a:rPr lang="en-US" dirty="0"/>
              <a:t>	arm lengths) with a person who has</a:t>
            </a:r>
          </a:p>
          <a:p>
            <a:pPr marL="0" indent="0">
              <a:buNone/>
            </a:pPr>
            <a:r>
              <a:rPr lang="en-US" dirty="0"/>
              <a:t>	COVID-19. COVID-19 is primarily spread</a:t>
            </a:r>
          </a:p>
          <a:p>
            <a:pPr marL="0" indent="0">
              <a:buNone/>
            </a:pPr>
            <a:r>
              <a:rPr lang="en-US" dirty="0"/>
              <a:t>	from person to person.</a:t>
            </a:r>
          </a:p>
          <a:p>
            <a:endParaRPr lang="en-US" dirty="0"/>
          </a:p>
          <a:p>
            <a:r>
              <a:rPr lang="en-US" dirty="0"/>
              <a:t>You can become infected from respiratory</a:t>
            </a:r>
          </a:p>
          <a:p>
            <a:pPr marL="0" indent="0">
              <a:buNone/>
            </a:pPr>
            <a:r>
              <a:rPr lang="en-US" dirty="0"/>
              <a:t>   droplets when an infected person coughs,</a:t>
            </a:r>
          </a:p>
          <a:p>
            <a:pPr marL="0" indent="0">
              <a:buNone/>
            </a:pPr>
            <a:r>
              <a:rPr lang="en-US" dirty="0"/>
              <a:t>   sneezes, or talks.</a:t>
            </a:r>
          </a:p>
        </p:txBody>
      </p:sp>
      <p:pic>
        <p:nvPicPr>
          <p:cNvPr id="4" name="Picture 3">
            <a:extLst>
              <a:ext uri="{FF2B5EF4-FFF2-40B4-BE49-F238E27FC236}">
                <a16:creationId xmlns:a16="http://schemas.microsoft.com/office/drawing/2014/main" id="{B90F587A-4599-4ED5-BD2C-6427268C4EBB}"/>
              </a:ext>
            </a:extLst>
          </p:cNvPr>
          <p:cNvPicPr>
            <a:picLocks noChangeAspect="1"/>
          </p:cNvPicPr>
          <p:nvPr/>
        </p:nvPicPr>
        <p:blipFill>
          <a:blip r:embed="rId2"/>
          <a:stretch>
            <a:fillRect/>
          </a:stretch>
        </p:blipFill>
        <p:spPr>
          <a:xfrm>
            <a:off x="7848600" y="265262"/>
            <a:ext cx="1002587" cy="783695"/>
          </a:xfrm>
          <a:prstGeom prst="rect">
            <a:avLst/>
          </a:prstGeom>
        </p:spPr>
      </p:pic>
    </p:spTree>
    <p:extLst>
      <p:ext uri="{BB962C8B-B14F-4D97-AF65-F5344CB8AC3E}">
        <p14:creationId xmlns:p14="http://schemas.microsoft.com/office/powerpoint/2010/main" val="2738336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4C61-B124-44FE-BE89-A9260BFDBBF9}"/>
              </a:ext>
            </a:extLst>
          </p:cNvPr>
          <p:cNvSpPr>
            <a:spLocks noGrp="1"/>
          </p:cNvSpPr>
          <p:nvPr>
            <p:ph type="title"/>
          </p:nvPr>
        </p:nvSpPr>
        <p:spPr/>
        <p:txBody>
          <a:bodyPr/>
          <a:lstStyle/>
          <a:p>
            <a:r>
              <a:rPr lang="en-US" dirty="0"/>
              <a:t>Healthy hand hygiene</a:t>
            </a:r>
          </a:p>
        </p:txBody>
      </p:sp>
      <p:sp>
        <p:nvSpPr>
          <p:cNvPr id="3" name="Content Placeholder 2">
            <a:extLst>
              <a:ext uri="{FF2B5EF4-FFF2-40B4-BE49-F238E27FC236}">
                <a16:creationId xmlns:a16="http://schemas.microsoft.com/office/drawing/2014/main" id="{58FA7C76-134C-48F8-AA91-1FAFE84A534A}"/>
              </a:ext>
            </a:extLst>
          </p:cNvPr>
          <p:cNvSpPr>
            <a:spLocks noGrp="1"/>
          </p:cNvSpPr>
          <p:nvPr>
            <p:ph sz="quarter" idx="13"/>
          </p:nvPr>
        </p:nvSpPr>
        <p:spPr>
          <a:xfrm>
            <a:off x="0" y="1219200"/>
            <a:ext cx="9067800" cy="5638800"/>
          </a:xfrm>
        </p:spPr>
        <p:txBody>
          <a:bodyPr/>
          <a:lstStyle/>
          <a:p>
            <a:pPr marL="0" indent="0">
              <a:buNone/>
            </a:pPr>
            <a:r>
              <a:rPr lang="en-US" sz="2400" dirty="0"/>
              <a:t>All children, staff, and volunteers should engage in hand hygiene at the following times:</a:t>
            </a:r>
          </a:p>
          <a:p>
            <a:pPr marL="0" indent="0">
              <a:buNone/>
            </a:pPr>
            <a:endParaRPr lang="en-US" sz="2400" dirty="0"/>
          </a:p>
          <a:p>
            <a:pPr>
              <a:buFont typeface="Wingdings" panose="05000000000000000000" pitchFamily="2" charset="2"/>
              <a:buChar char="Ø"/>
            </a:pPr>
            <a:r>
              <a:rPr lang="en-US" sz="2000" dirty="0"/>
              <a:t>Arrival to the facility and after breaks</a:t>
            </a:r>
          </a:p>
          <a:p>
            <a:pPr>
              <a:lnSpc>
                <a:spcPct val="150000"/>
              </a:lnSpc>
              <a:buFont typeface="Wingdings" panose="05000000000000000000" pitchFamily="2" charset="2"/>
              <a:buChar char="Ø"/>
            </a:pPr>
            <a:r>
              <a:rPr lang="en-US" sz="2000" dirty="0"/>
              <a:t>Before and after preparing food or drinks</a:t>
            </a:r>
          </a:p>
          <a:p>
            <a:pPr>
              <a:lnSpc>
                <a:spcPct val="150000"/>
              </a:lnSpc>
              <a:buFont typeface="Wingdings" panose="05000000000000000000" pitchFamily="2" charset="2"/>
              <a:buChar char="Ø"/>
            </a:pPr>
            <a:r>
              <a:rPr lang="en-US" sz="2000" dirty="0"/>
              <a:t>Before and after eating or handling food, or feeding children</a:t>
            </a:r>
          </a:p>
          <a:p>
            <a:pPr>
              <a:lnSpc>
                <a:spcPct val="150000"/>
              </a:lnSpc>
              <a:buFont typeface="Wingdings" panose="05000000000000000000" pitchFamily="2" charset="2"/>
              <a:buChar char="Ø"/>
            </a:pPr>
            <a:r>
              <a:rPr lang="en-US" sz="2000" dirty="0"/>
              <a:t>Before and after administering medication or medical ointment</a:t>
            </a:r>
          </a:p>
          <a:p>
            <a:pPr>
              <a:lnSpc>
                <a:spcPct val="150000"/>
              </a:lnSpc>
              <a:buFont typeface="Wingdings" panose="05000000000000000000" pitchFamily="2" charset="2"/>
              <a:buChar char="Ø"/>
            </a:pPr>
            <a:r>
              <a:rPr lang="en-US" sz="2000" dirty="0"/>
              <a:t>Before and after diapering &amp;  After coming in contact with bodily fluid</a:t>
            </a:r>
          </a:p>
          <a:p>
            <a:pPr>
              <a:lnSpc>
                <a:spcPct val="150000"/>
              </a:lnSpc>
              <a:buFont typeface="Wingdings" panose="05000000000000000000" pitchFamily="2" charset="2"/>
              <a:buChar char="Ø"/>
            </a:pPr>
            <a:r>
              <a:rPr lang="en-US" sz="2000" dirty="0"/>
              <a:t>After using the toilet or helping a child use the bathroom</a:t>
            </a:r>
          </a:p>
          <a:p>
            <a:pPr>
              <a:lnSpc>
                <a:spcPct val="150000"/>
              </a:lnSpc>
              <a:buFont typeface="Wingdings" panose="05000000000000000000" pitchFamily="2" charset="2"/>
              <a:buChar char="Ø"/>
            </a:pPr>
            <a:r>
              <a:rPr lang="en-US" sz="2000" dirty="0"/>
              <a:t>After handling animals or cleaning up animal waste</a:t>
            </a:r>
          </a:p>
          <a:p>
            <a:pPr>
              <a:lnSpc>
                <a:spcPct val="150000"/>
              </a:lnSpc>
              <a:buFont typeface="Wingdings" panose="05000000000000000000" pitchFamily="2" charset="2"/>
              <a:buChar char="Ø"/>
            </a:pPr>
            <a:r>
              <a:rPr lang="en-US" sz="2000" dirty="0"/>
              <a:t>After playing outdoors or in sand  &amp;  After handling garbage</a:t>
            </a:r>
          </a:p>
        </p:txBody>
      </p:sp>
    </p:spTree>
    <p:extLst>
      <p:ext uri="{BB962C8B-B14F-4D97-AF65-F5344CB8AC3E}">
        <p14:creationId xmlns:p14="http://schemas.microsoft.com/office/powerpoint/2010/main" val="3875808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3C2B-5384-498E-88A7-945CE12A9741}"/>
              </a:ext>
            </a:extLst>
          </p:cNvPr>
          <p:cNvSpPr>
            <a:spLocks noGrp="1"/>
          </p:cNvSpPr>
          <p:nvPr>
            <p:ph type="title"/>
          </p:nvPr>
        </p:nvSpPr>
        <p:spPr/>
        <p:txBody>
          <a:bodyPr/>
          <a:lstStyle/>
          <a:p>
            <a:br>
              <a:rPr lang="en-US" dirty="0"/>
            </a:br>
            <a:r>
              <a:rPr lang="en-US" dirty="0"/>
              <a:t>As we move forward keep in mind . . .</a:t>
            </a:r>
            <a:br>
              <a:rPr lang="en-US" dirty="0"/>
            </a:br>
            <a:endParaRPr lang="en-US" dirty="0"/>
          </a:p>
        </p:txBody>
      </p:sp>
      <p:sp>
        <p:nvSpPr>
          <p:cNvPr id="3" name="Content Placeholder 2">
            <a:extLst>
              <a:ext uri="{FF2B5EF4-FFF2-40B4-BE49-F238E27FC236}">
                <a16:creationId xmlns:a16="http://schemas.microsoft.com/office/drawing/2014/main" id="{AD65B837-DF32-45BE-BF3F-82BD8A291B45}"/>
              </a:ext>
            </a:extLst>
          </p:cNvPr>
          <p:cNvSpPr>
            <a:spLocks noGrp="1"/>
          </p:cNvSpPr>
          <p:nvPr>
            <p:ph sz="quarter" idx="13"/>
          </p:nvPr>
        </p:nvSpPr>
        <p:spPr>
          <a:xfrm>
            <a:off x="0" y="1219200"/>
            <a:ext cx="9144000" cy="6553200"/>
          </a:xfrm>
        </p:spPr>
        <p:txBody>
          <a:bodyPr/>
          <a:lstStyle/>
          <a:p>
            <a:pPr marL="0" indent="0">
              <a:lnSpc>
                <a:spcPct val="200000"/>
              </a:lnSpc>
              <a:buNone/>
            </a:pPr>
            <a:r>
              <a:rPr lang="en-US" dirty="0"/>
              <a:t>“I've always maintained that it isn't the form that's going to make the difference. It isn't the rule or the procedure or the ideology, but it's human beings that will make it.”</a:t>
            </a:r>
          </a:p>
          <a:p>
            <a:pPr marL="0" indent="0" algn="r">
              <a:buNone/>
            </a:pPr>
            <a:endParaRPr lang="en-US" dirty="0"/>
          </a:p>
          <a:p>
            <a:pPr marL="0" indent="0" algn="r">
              <a:buNone/>
            </a:pPr>
            <a:r>
              <a:rPr lang="en-US" dirty="0"/>
              <a:t>Cesar Chavez</a:t>
            </a:r>
          </a:p>
          <a:p>
            <a:endParaRPr lang="en-US" dirty="0"/>
          </a:p>
        </p:txBody>
      </p:sp>
    </p:spTree>
    <p:extLst>
      <p:ext uri="{BB962C8B-B14F-4D97-AF65-F5344CB8AC3E}">
        <p14:creationId xmlns:p14="http://schemas.microsoft.com/office/powerpoint/2010/main" val="2238677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C60E-DA14-4F02-9109-EF86845711C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58936249-E734-4FF3-989D-7AC89FB2776E}"/>
              </a:ext>
            </a:extLst>
          </p:cNvPr>
          <p:cNvSpPr>
            <a:spLocks noGrp="1"/>
          </p:cNvSpPr>
          <p:nvPr>
            <p:ph sz="quarter" idx="13"/>
          </p:nvPr>
        </p:nvSpPr>
        <p:spPr/>
        <p:txBody>
          <a:bodyPr/>
          <a:lstStyle/>
          <a:p>
            <a:r>
              <a:rPr lang="en-US" dirty="0">
                <a:hlinkClick r:id="rId2"/>
              </a:rPr>
              <a:t>http://www.cdc.gov/coronavirus</a:t>
            </a:r>
            <a:r>
              <a:rPr lang="en-US" dirty="0"/>
              <a:t> </a:t>
            </a:r>
          </a:p>
          <a:p>
            <a:endParaRPr lang="en-US" dirty="0"/>
          </a:p>
          <a:p>
            <a:r>
              <a:rPr lang="en-US" dirty="0">
                <a:hlinkClick r:id="rId3"/>
              </a:rPr>
              <a:t>https://www.dfps.state.tx.us/child_care/</a:t>
            </a:r>
            <a:r>
              <a:rPr lang="en-US" dirty="0"/>
              <a:t> </a:t>
            </a:r>
          </a:p>
          <a:p>
            <a:endParaRPr lang="en-US" dirty="0"/>
          </a:p>
        </p:txBody>
      </p:sp>
    </p:spTree>
    <p:extLst>
      <p:ext uri="{BB962C8B-B14F-4D97-AF65-F5344CB8AC3E}">
        <p14:creationId xmlns:p14="http://schemas.microsoft.com/office/powerpoint/2010/main" val="371563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4E19-E026-4B96-A821-9F29AB7AC443}"/>
              </a:ext>
            </a:extLst>
          </p:cNvPr>
          <p:cNvSpPr>
            <a:spLocks noGrp="1"/>
          </p:cNvSpPr>
          <p:nvPr>
            <p:ph type="title"/>
          </p:nvPr>
        </p:nvSpPr>
        <p:spPr/>
        <p:txBody>
          <a:bodyPr/>
          <a:lstStyle/>
          <a:p>
            <a:r>
              <a:rPr lang="en-US" dirty="0"/>
              <a:t>Know how COVID-19 is spread</a:t>
            </a:r>
          </a:p>
        </p:txBody>
      </p:sp>
      <p:sp>
        <p:nvSpPr>
          <p:cNvPr id="3" name="Content Placeholder 2">
            <a:extLst>
              <a:ext uri="{FF2B5EF4-FFF2-40B4-BE49-F238E27FC236}">
                <a16:creationId xmlns:a16="http://schemas.microsoft.com/office/drawing/2014/main" id="{EC7901B2-2D11-431A-B5A0-8AF2D5A37BBA}"/>
              </a:ext>
            </a:extLst>
          </p:cNvPr>
          <p:cNvSpPr>
            <a:spLocks noGrp="1"/>
          </p:cNvSpPr>
          <p:nvPr>
            <p:ph sz="quarter" idx="13"/>
          </p:nvPr>
        </p:nvSpPr>
        <p:spPr>
          <a:xfrm>
            <a:off x="228600" y="1067713"/>
            <a:ext cx="8686800" cy="5525026"/>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 You may also be able to get it by touching a</a:t>
            </a:r>
          </a:p>
          <a:p>
            <a:pPr marL="0" indent="0">
              <a:buNone/>
            </a:pPr>
            <a:r>
              <a:rPr lang="en-US" dirty="0"/>
              <a:t>	surface or object that has the virus on it, and</a:t>
            </a:r>
          </a:p>
          <a:p>
            <a:pPr marL="0" indent="0">
              <a:buNone/>
            </a:pPr>
            <a:r>
              <a:rPr lang="en-US" dirty="0"/>
              <a:t>	then by touching your mouth, nose, or eyes.</a:t>
            </a:r>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90F587A-4599-4ED5-BD2C-6427268C4EBB}"/>
              </a:ext>
            </a:extLst>
          </p:cNvPr>
          <p:cNvPicPr>
            <a:picLocks noChangeAspect="1"/>
          </p:cNvPicPr>
          <p:nvPr/>
        </p:nvPicPr>
        <p:blipFill>
          <a:blip r:embed="rId2"/>
          <a:stretch>
            <a:fillRect/>
          </a:stretch>
        </p:blipFill>
        <p:spPr>
          <a:xfrm>
            <a:off x="7848600" y="265262"/>
            <a:ext cx="1002587" cy="783695"/>
          </a:xfrm>
          <a:prstGeom prst="rect">
            <a:avLst/>
          </a:prstGeom>
        </p:spPr>
      </p:pic>
    </p:spTree>
    <p:extLst>
      <p:ext uri="{BB962C8B-B14F-4D97-AF65-F5344CB8AC3E}">
        <p14:creationId xmlns:p14="http://schemas.microsoft.com/office/powerpoint/2010/main" val="118862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BF1E-B69D-4708-AF0D-1835C4EDE17D}"/>
              </a:ext>
            </a:extLst>
          </p:cNvPr>
          <p:cNvSpPr>
            <a:spLocks noGrp="1"/>
          </p:cNvSpPr>
          <p:nvPr>
            <p:ph type="title"/>
          </p:nvPr>
        </p:nvSpPr>
        <p:spPr>
          <a:xfrm>
            <a:off x="0" y="274640"/>
            <a:ext cx="9144000" cy="783695"/>
          </a:xfrm>
        </p:spPr>
        <p:txBody>
          <a:bodyPr/>
          <a:lstStyle/>
          <a:p>
            <a:r>
              <a:rPr lang="en-US" sz="3200" dirty="0"/>
              <a:t>Protect yourself and others from COVID-19   </a:t>
            </a:r>
          </a:p>
        </p:txBody>
      </p:sp>
      <p:sp>
        <p:nvSpPr>
          <p:cNvPr id="3" name="Content Placeholder 2">
            <a:extLst>
              <a:ext uri="{FF2B5EF4-FFF2-40B4-BE49-F238E27FC236}">
                <a16:creationId xmlns:a16="http://schemas.microsoft.com/office/drawing/2014/main" id="{B710D5FB-F515-4FD6-B661-F22769526CEC}"/>
              </a:ext>
            </a:extLst>
          </p:cNvPr>
          <p:cNvSpPr>
            <a:spLocks noGrp="1"/>
          </p:cNvSpPr>
          <p:nvPr>
            <p:ph sz="quarter" idx="13"/>
          </p:nvPr>
        </p:nvSpPr>
        <p:spPr>
          <a:xfrm>
            <a:off x="0" y="990600"/>
            <a:ext cx="9220200" cy="5867400"/>
          </a:xfrm>
        </p:spPr>
        <p:txBody>
          <a:bodyPr/>
          <a:lstStyle/>
          <a:p>
            <a:endParaRPr lang="en-US" dirty="0">
              <a:solidFill>
                <a:srgbClr val="221E1F"/>
              </a:solidFill>
              <a:latin typeface="Myriad Pro"/>
            </a:endParaRPr>
          </a:p>
          <a:p>
            <a:r>
              <a:rPr lang="en-US" dirty="0">
                <a:solidFill>
                  <a:srgbClr val="221E1F"/>
                </a:solidFill>
                <a:latin typeface="Myriad Pro"/>
              </a:rPr>
              <a:t>There is currently no vaccine to protect against COVID-19. The best way to protect yourself is to avoid being exposed to the virus that causes COVID-19. </a:t>
            </a:r>
          </a:p>
          <a:p>
            <a:pPr marL="0" indent="0">
              <a:buNone/>
            </a:pPr>
            <a:endParaRPr lang="en-US" dirty="0">
              <a:solidFill>
                <a:srgbClr val="221E1F"/>
              </a:solidFill>
              <a:latin typeface="Myriad Pro"/>
            </a:endParaRPr>
          </a:p>
          <a:p>
            <a:pPr>
              <a:buFont typeface="Arial" panose="020B0604020202020204" pitchFamily="34" charset="0"/>
              <a:buChar char="•"/>
            </a:pPr>
            <a:r>
              <a:rPr lang="en-US" dirty="0">
                <a:solidFill>
                  <a:srgbClr val="221E1F"/>
                </a:solidFill>
                <a:latin typeface="Myriad Pro"/>
              </a:rPr>
              <a:t>Stay home as much as possible and avoid close contact with others. </a:t>
            </a:r>
          </a:p>
          <a:p>
            <a:pPr marL="0" indent="0">
              <a:buNone/>
            </a:pPr>
            <a:endParaRPr lang="en-US" dirty="0">
              <a:solidFill>
                <a:srgbClr val="221E1F"/>
              </a:solidFill>
              <a:latin typeface="Myriad Pro"/>
            </a:endParaRPr>
          </a:p>
          <a:p>
            <a:pPr marL="0" indent="0">
              <a:buNone/>
            </a:pPr>
            <a:endParaRPr lang="en-US" dirty="0">
              <a:solidFill>
                <a:srgbClr val="221E1F"/>
              </a:solidFill>
              <a:latin typeface="Myriad Pro"/>
            </a:endParaRPr>
          </a:p>
        </p:txBody>
      </p:sp>
      <p:pic>
        <p:nvPicPr>
          <p:cNvPr id="4" name="Picture 3">
            <a:extLst>
              <a:ext uri="{FF2B5EF4-FFF2-40B4-BE49-F238E27FC236}">
                <a16:creationId xmlns:a16="http://schemas.microsoft.com/office/drawing/2014/main" id="{82C3196C-F024-41AE-ADCD-FB84330F2BA9}"/>
              </a:ext>
            </a:extLst>
          </p:cNvPr>
          <p:cNvPicPr>
            <a:picLocks noChangeAspect="1"/>
          </p:cNvPicPr>
          <p:nvPr/>
        </p:nvPicPr>
        <p:blipFill>
          <a:blip r:embed="rId2"/>
          <a:stretch>
            <a:fillRect/>
          </a:stretch>
        </p:blipFill>
        <p:spPr>
          <a:xfrm>
            <a:off x="8458200" y="247497"/>
            <a:ext cx="609653" cy="810838"/>
          </a:xfrm>
          <a:prstGeom prst="rect">
            <a:avLst/>
          </a:prstGeom>
        </p:spPr>
      </p:pic>
    </p:spTree>
    <p:extLst>
      <p:ext uri="{BB962C8B-B14F-4D97-AF65-F5344CB8AC3E}">
        <p14:creationId xmlns:p14="http://schemas.microsoft.com/office/powerpoint/2010/main" val="85236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BF1E-B69D-4708-AF0D-1835C4EDE17D}"/>
              </a:ext>
            </a:extLst>
          </p:cNvPr>
          <p:cNvSpPr>
            <a:spLocks noGrp="1"/>
          </p:cNvSpPr>
          <p:nvPr>
            <p:ph type="title"/>
          </p:nvPr>
        </p:nvSpPr>
        <p:spPr>
          <a:xfrm>
            <a:off x="0" y="274640"/>
            <a:ext cx="9144000" cy="783695"/>
          </a:xfrm>
        </p:spPr>
        <p:txBody>
          <a:bodyPr/>
          <a:lstStyle/>
          <a:p>
            <a:r>
              <a:rPr lang="en-US" sz="3200" dirty="0"/>
              <a:t>Protect yourself and others from COVID-19   </a:t>
            </a:r>
          </a:p>
        </p:txBody>
      </p:sp>
      <p:sp>
        <p:nvSpPr>
          <p:cNvPr id="3" name="Content Placeholder 2">
            <a:extLst>
              <a:ext uri="{FF2B5EF4-FFF2-40B4-BE49-F238E27FC236}">
                <a16:creationId xmlns:a16="http://schemas.microsoft.com/office/drawing/2014/main" id="{B710D5FB-F515-4FD6-B661-F22769526CEC}"/>
              </a:ext>
            </a:extLst>
          </p:cNvPr>
          <p:cNvSpPr>
            <a:spLocks noGrp="1"/>
          </p:cNvSpPr>
          <p:nvPr>
            <p:ph sz="quarter" idx="13"/>
          </p:nvPr>
        </p:nvSpPr>
        <p:spPr>
          <a:xfrm>
            <a:off x="0" y="990600"/>
            <a:ext cx="9220200" cy="5867400"/>
          </a:xfrm>
        </p:spPr>
        <p:txBody>
          <a:bodyPr/>
          <a:lstStyle/>
          <a:p>
            <a:endParaRPr lang="en-US" sz="3600" dirty="0">
              <a:solidFill>
                <a:srgbClr val="000000"/>
              </a:solidFill>
              <a:latin typeface="Myriad Pro"/>
            </a:endParaRPr>
          </a:p>
          <a:p>
            <a:r>
              <a:rPr lang="en-US" dirty="0">
                <a:solidFill>
                  <a:srgbClr val="221E1F"/>
                </a:solidFill>
                <a:latin typeface="Myriad Pro"/>
              </a:rPr>
              <a:t>Wear a cloth face covering that covers your nose and mouth in public settings. </a:t>
            </a:r>
          </a:p>
          <a:p>
            <a:pPr marL="0" indent="0">
              <a:buNone/>
            </a:pPr>
            <a:endParaRPr lang="en-US" dirty="0">
              <a:solidFill>
                <a:srgbClr val="221E1F"/>
              </a:solidFill>
              <a:latin typeface="Myriad Pro"/>
            </a:endParaRPr>
          </a:p>
          <a:p>
            <a:r>
              <a:rPr lang="en-US" dirty="0">
                <a:solidFill>
                  <a:srgbClr val="221E1F"/>
                </a:solidFill>
                <a:latin typeface="Myriad Pro"/>
              </a:rPr>
              <a:t>Clean and disinfect frequently touched surfaces. </a:t>
            </a:r>
          </a:p>
          <a:p>
            <a:endParaRPr lang="en-US" dirty="0">
              <a:solidFill>
                <a:srgbClr val="221E1F"/>
              </a:solidFill>
              <a:latin typeface="Myriad Pro"/>
            </a:endParaRPr>
          </a:p>
          <a:p>
            <a:r>
              <a:rPr lang="en-US" dirty="0">
                <a:solidFill>
                  <a:srgbClr val="221E1F"/>
                </a:solidFill>
                <a:latin typeface="Myriad Pro"/>
              </a:rPr>
              <a:t>Wash your hands often with soap and water for at least 20 seconds, or use an alcohol-based hand sanitizer that contains at least 60% alcohol.</a:t>
            </a:r>
            <a:endParaRPr lang="en-US" dirty="0"/>
          </a:p>
        </p:txBody>
      </p:sp>
      <p:pic>
        <p:nvPicPr>
          <p:cNvPr id="4" name="Picture 3">
            <a:extLst>
              <a:ext uri="{FF2B5EF4-FFF2-40B4-BE49-F238E27FC236}">
                <a16:creationId xmlns:a16="http://schemas.microsoft.com/office/drawing/2014/main" id="{82C3196C-F024-41AE-ADCD-FB84330F2BA9}"/>
              </a:ext>
            </a:extLst>
          </p:cNvPr>
          <p:cNvPicPr>
            <a:picLocks noChangeAspect="1"/>
          </p:cNvPicPr>
          <p:nvPr/>
        </p:nvPicPr>
        <p:blipFill>
          <a:blip r:embed="rId2"/>
          <a:stretch>
            <a:fillRect/>
          </a:stretch>
        </p:blipFill>
        <p:spPr>
          <a:xfrm>
            <a:off x="8458200" y="247497"/>
            <a:ext cx="609653" cy="810838"/>
          </a:xfrm>
          <a:prstGeom prst="rect">
            <a:avLst/>
          </a:prstGeom>
        </p:spPr>
      </p:pic>
    </p:spTree>
    <p:extLst>
      <p:ext uri="{BB962C8B-B14F-4D97-AF65-F5344CB8AC3E}">
        <p14:creationId xmlns:p14="http://schemas.microsoft.com/office/powerpoint/2010/main" val="159988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69B1-2B75-4A9D-8158-4F6DB3848BE5}"/>
              </a:ext>
            </a:extLst>
          </p:cNvPr>
          <p:cNvSpPr>
            <a:spLocks noGrp="1"/>
          </p:cNvSpPr>
          <p:nvPr>
            <p:ph type="title"/>
          </p:nvPr>
        </p:nvSpPr>
        <p:spPr/>
        <p:txBody>
          <a:bodyPr/>
          <a:lstStyle/>
          <a:p>
            <a:r>
              <a:rPr lang="en-US" dirty="0"/>
              <a:t> </a:t>
            </a:r>
            <a:r>
              <a:rPr lang="en-US" sz="3200" dirty="0"/>
              <a:t>Practice social distancing </a:t>
            </a:r>
          </a:p>
        </p:txBody>
      </p:sp>
      <p:sp>
        <p:nvSpPr>
          <p:cNvPr id="3" name="Content Placeholder 2">
            <a:extLst>
              <a:ext uri="{FF2B5EF4-FFF2-40B4-BE49-F238E27FC236}">
                <a16:creationId xmlns:a16="http://schemas.microsoft.com/office/drawing/2014/main" id="{FC89E0F7-E4CD-46D3-A151-C5D560E4078D}"/>
              </a:ext>
            </a:extLst>
          </p:cNvPr>
          <p:cNvSpPr>
            <a:spLocks noGrp="1"/>
          </p:cNvSpPr>
          <p:nvPr>
            <p:ph sz="quarter" idx="13"/>
          </p:nvPr>
        </p:nvSpPr>
        <p:spPr>
          <a:xfrm>
            <a:off x="145366" y="1257300"/>
            <a:ext cx="8846234" cy="7048500"/>
          </a:xfrm>
        </p:spPr>
        <p:txBody>
          <a:bodyPr/>
          <a:lstStyle/>
          <a:p>
            <a:endParaRPr lang="en-US" sz="800" dirty="0">
              <a:latin typeface="Times New Roman" panose="02020603050405020304" pitchFamily="18" charset="0"/>
            </a:endParaRPr>
          </a:p>
          <a:p>
            <a:endParaRPr lang="en-US" sz="4000" dirty="0">
              <a:latin typeface="Times New Roman" panose="02020603050405020304" pitchFamily="18" charset="0"/>
            </a:endParaRPr>
          </a:p>
          <a:p>
            <a:endParaRPr lang="en-US" sz="8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4F75FD97-29C9-4532-9671-8F187A81313E}"/>
              </a:ext>
            </a:extLst>
          </p:cNvPr>
          <p:cNvPicPr>
            <a:picLocks noChangeAspect="1"/>
          </p:cNvPicPr>
          <p:nvPr/>
        </p:nvPicPr>
        <p:blipFill>
          <a:blip r:embed="rId2"/>
          <a:stretch>
            <a:fillRect/>
          </a:stretch>
        </p:blipFill>
        <p:spPr>
          <a:xfrm>
            <a:off x="8382000" y="274639"/>
            <a:ext cx="783102" cy="783695"/>
          </a:xfrm>
          <a:prstGeom prst="rect">
            <a:avLst/>
          </a:prstGeom>
        </p:spPr>
      </p:pic>
      <p:sp>
        <p:nvSpPr>
          <p:cNvPr id="6" name="Rectangle 5">
            <a:extLst>
              <a:ext uri="{FF2B5EF4-FFF2-40B4-BE49-F238E27FC236}">
                <a16:creationId xmlns:a16="http://schemas.microsoft.com/office/drawing/2014/main" id="{6E517EC6-7165-4C7E-994B-AC79E044ED4F}"/>
              </a:ext>
            </a:extLst>
          </p:cNvPr>
          <p:cNvSpPr/>
          <p:nvPr/>
        </p:nvSpPr>
        <p:spPr>
          <a:xfrm>
            <a:off x="152400" y="1143000"/>
            <a:ext cx="8839200" cy="5509200"/>
          </a:xfrm>
          <a:prstGeom prst="rect">
            <a:avLst/>
          </a:prstGeom>
        </p:spPr>
        <p:txBody>
          <a:bodyPr wrap="square">
            <a:spAutoFit/>
          </a:bodyPr>
          <a:lstStyle/>
          <a:p>
            <a:pPr marL="457200" indent="-457200">
              <a:buFont typeface="Arial" panose="020B0604020202020204" pitchFamily="34" charset="0"/>
              <a:buChar char="•"/>
            </a:pPr>
            <a:endParaRPr lang="en-US" sz="3200" dirty="0">
              <a:latin typeface="Myriad Pro"/>
            </a:endParaRPr>
          </a:p>
          <a:p>
            <a:pPr marL="457200" indent="-457200">
              <a:buFont typeface="Arial" panose="020B0604020202020204" pitchFamily="34" charset="0"/>
              <a:buChar char="•"/>
            </a:pPr>
            <a:r>
              <a:rPr lang="en-US" sz="3200" dirty="0">
                <a:latin typeface="Myriad Pro"/>
              </a:rPr>
              <a:t>Buy groceries and medicine, go to the doctor, and complete banking activities online when possible.</a:t>
            </a:r>
          </a:p>
          <a:p>
            <a:endParaRPr lang="en-US" sz="3200" dirty="0">
              <a:latin typeface="Myriad Pro"/>
            </a:endParaRPr>
          </a:p>
          <a:p>
            <a:pPr marL="288925" indent="-288925"/>
            <a:r>
              <a:rPr lang="en-US" sz="3200" dirty="0">
                <a:latin typeface="Myriad Pro"/>
              </a:rPr>
              <a:t>• If you must go in person, stay at least 6 feet       away from others and disinfect items you</a:t>
            </a:r>
          </a:p>
          <a:p>
            <a:r>
              <a:rPr lang="en-US" sz="3200" dirty="0">
                <a:latin typeface="Myriad Pro"/>
              </a:rPr>
              <a:t>   must touch.</a:t>
            </a:r>
          </a:p>
          <a:p>
            <a:endParaRPr lang="en-US" sz="3200" dirty="0">
              <a:latin typeface="Myriad Pro"/>
            </a:endParaRPr>
          </a:p>
          <a:p>
            <a:pPr marL="231775" indent="-231775"/>
            <a:r>
              <a:rPr lang="en-US" sz="3200" dirty="0">
                <a:latin typeface="Myriad Pro"/>
              </a:rPr>
              <a:t>• Get deliveries and takeout, and limit in-person   contact as much as possible.</a:t>
            </a:r>
          </a:p>
        </p:txBody>
      </p:sp>
    </p:spTree>
    <p:extLst>
      <p:ext uri="{BB962C8B-B14F-4D97-AF65-F5344CB8AC3E}">
        <p14:creationId xmlns:p14="http://schemas.microsoft.com/office/powerpoint/2010/main" val="230472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8A0E-F0D9-422E-B213-EFFD052CB1AB}"/>
              </a:ext>
            </a:extLst>
          </p:cNvPr>
          <p:cNvSpPr>
            <a:spLocks noGrp="1"/>
          </p:cNvSpPr>
          <p:nvPr>
            <p:ph type="title"/>
          </p:nvPr>
        </p:nvSpPr>
        <p:spPr/>
        <p:txBody>
          <a:bodyPr/>
          <a:lstStyle/>
          <a:p>
            <a:r>
              <a:rPr lang="en-US" sz="2800" dirty="0"/>
              <a:t>Prevent the spread of COVID-19 if you are sick</a:t>
            </a:r>
          </a:p>
        </p:txBody>
      </p:sp>
      <p:pic>
        <p:nvPicPr>
          <p:cNvPr id="11" name="Picture 10">
            <a:extLst>
              <a:ext uri="{FF2B5EF4-FFF2-40B4-BE49-F238E27FC236}">
                <a16:creationId xmlns:a16="http://schemas.microsoft.com/office/drawing/2014/main" id="{E3A6002F-5E1F-4943-91D2-9E74ECF97ADB}"/>
              </a:ext>
            </a:extLst>
          </p:cNvPr>
          <p:cNvPicPr>
            <a:picLocks noChangeAspect="1"/>
          </p:cNvPicPr>
          <p:nvPr/>
        </p:nvPicPr>
        <p:blipFill>
          <a:blip r:embed="rId2"/>
          <a:stretch>
            <a:fillRect/>
          </a:stretch>
        </p:blipFill>
        <p:spPr>
          <a:xfrm>
            <a:off x="8335766" y="274639"/>
            <a:ext cx="808234" cy="845635"/>
          </a:xfrm>
          <a:prstGeom prst="rect">
            <a:avLst/>
          </a:prstGeom>
        </p:spPr>
      </p:pic>
      <p:sp>
        <p:nvSpPr>
          <p:cNvPr id="12" name="Rectangle 11">
            <a:extLst>
              <a:ext uri="{FF2B5EF4-FFF2-40B4-BE49-F238E27FC236}">
                <a16:creationId xmlns:a16="http://schemas.microsoft.com/office/drawing/2014/main" id="{A93E7930-0155-41C8-8ABE-D67308A19221}"/>
              </a:ext>
            </a:extLst>
          </p:cNvPr>
          <p:cNvSpPr/>
          <p:nvPr/>
        </p:nvSpPr>
        <p:spPr>
          <a:xfrm>
            <a:off x="152400" y="1219200"/>
            <a:ext cx="9067800" cy="5016758"/>
          </a:xfrm>
          <a:prstGeom prst="rect">
            <a:avLst/>
          </a:prstGeom>
        </p:spPr>
        <p:txBody>
          <a:bodyPr wrap="square">
            <a:spAutoFit/>
          </a:bodyPr>
          <a:lstStyle/>
          <a:p>
            <a:pPr marL="457200" indent="-457200">
              <a:buFont typeface="Arial" panose="020B0604020202020204" pitchFamily="34" charset="0"/>
              <a:buChar char="•"/>
            </a:pPr>
            <a:r>
              <a:rPr lang="en-US" sz="3200" dirty="0">
                <a:latin typeface="Myriad Pro"/>
              </a:rPr>
              <a:t>Stay home if you are sick, except to get medical care.</a:t>
            </a:r>
          </a:p>
          <a:p>
            <a:endParaRPr lang="en-US" sz="3200" dirty="0">
              <a:latin typeface="Myriad Pro"/>
            </a:endParaRPr>
          </a:p>
          <a:p>
            <a:pPr marL="457200" indent="-457200"/>
            <a:r>
              <a:rPr lang="en-US" sz="3200" dirty="0">
                <a:latin typeface="Myriad Pro"/>
              </a:rPr>
              <a:t>•   Avoid public transportation, ride-sharing, or       taxis.</a:t>
            </a:r>
          </a:p>
          <a:p>
            <a:pPr marL="457200" indent="-457200"/>
            <a:endParaRPr lang="en-US" sz="3200" dirty="0">
              <a:latin typeface="Myriad Pro"/>
            </a:endParaRPr>
          </a:p>
          <a:p>
            <a:pPr marL="457200" indent="-457200"/>
            <a:r>
              <a:rPr lang="en-US" sz="3200" dirty="0">
                <a:latin typeface="Myriad Pro"/>
              </a:rPr>
              <a:t>•  Separate yourself from other people and pets in  your home.</a:t>
            </a:r>
          </a:p>
          <a:p>
            <a:pPr marL="457200" indent="-457200"/>
            <a:endParaRPr lang="en-US" sz="3200" dirty="0">
              <a:latin typeface="Myriad Pro"/>
            </a:endParaRPr>
          </a:p>
          <a:p>
            <a:pPr marL="401638" indent="-401638"/>
            <a:endParaRPr lang="en-US" sz="3200" dirty="0">
              <a:latin typeface="Myriad Pro"/>
            </a:endParaRPr>
          </a:p>
        </p:txBody>
      </p:sp>
    </p:spTree>
    <p:extLst>
      <p:ext uri="{BB962C8B-B14F-4D97-AF65-F5344CB8AC3E}">
        <p14:creationId xmlns:p14="http://schemas.microsoft.com/office/powerpoint/2010/main" val="397334603"/>
      </p:ext>
    </p:extLst>
  </p:cSld>
  <p:clrMapOvr>
    <a:masterClrMapping/>
  </p:clrMapOvr>
</p:sld>
</file>

<file path=ppt/theme/theme1.xml><?xml version="1.0" encoding="utf-8"?>
<a:theme xmlns:a="http://schemas.openxmlformats.org/drawingml/2006/main" name="PMFO_Rev PPT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7DD6A963AF794BB28E0CD174752F07" ma:contentTypeVersion="0" ma:contentTypeDescription="Create a new document." ma:contentTypeScope="" ma:versionID="815a21afeeaa81c2ebc43dc9c21c56d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8DFEE-F705-4978-979C-2A816A34474C}">
  <ds:schemaRefs>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B5C56BC-7FE7-4C6F-8563-8EBC3125BB9A}">
  <ds:schemaRefs>
    <ds:schemaRef ds:uri="http://schemas.microsoft.com/sharepoint/v3/contenttype/forms"/>
  </ds:schemaRefs>
</ds:datastoreItem>
</file>

<file path=customXml/itemProps3.xml><?xml version="1.0" encoding="utf-8"?>
<ds:datastoreItem xmlns:ds="http://schemas.openxmlformats.org/officeDocument/2006/customXml" ds:itemID="{A53E99A3-8809-4A72-A92D-CFFB80433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365</TotalTime>
  <Words>2592</Words>
  <Application>Microsoft Office PowerPoint</Application>
  <PresentationFormat>On-screen Show (4:3)</PresentationFormat>
  <Paragraphs>278</Paragraphs>
  <Slides>42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Myriad Pro</vt:lpstr>
      <vt:lpstr>Times New Roman</vt:lpstr>
      <vt:lpstr>Wingdings</vt:lpstr>
      <vt:lpstr>PMFO_Rev PPT Template</vt:lpstr>
      <vt:lpstr>UTRGV Partnership Sites  Reopening of Centers During  Covid-19</vt:lpstr>
      <vt:lpstr>Learning Objectives</vt:lpstr>
      <vt:lpstr>Know about COVID-19</vt:lpstr>
      <vt:lpstr>Know how COVID-19 is spread</vt:lpstr>
      <vt:lpstr>Know how COVID-19 is spread</vt:lpstr>
      <vt:lpstr>Protect yourself and others from COVID-19   </vt:lpstr>
      <vt:lpstr>Protect yourself and others from COVID-19   </vt:lpstr>
      <vt:lpstr> Practice social distancing </vt:lpstr>
      <vt:lpstr>Prevent the spread of COVID-19 if you are sick</vt:lpstr>
      <vt:lpstr>Prevent the spread of COVID-19 if you are sick</vt:lpstr>
      <vt:lpstr>Know your risk for severe illness</vt:lpstr>
      <vt:lpstr>Federal and state health protocols for serving children in child care:</vt:lpstr>
      <vt:lpstr> Implement Social Distancing Strategies </vt:lpstr>
      <vt:lpstr> Implement Social Distancing Strategies </vt:lpstr>
      <vt:lpstr> Implement Social Distancing Strategies </vt:lpstr>
      <vt:lpstr>Intensify Clean and Sanitize </vt:lpstr>
      <vt:lpstr>Intensify Clean and Sanitize </vt:lpstr>
      <vt:lpstr>Intensify Clean and Sanitize </vt:lpstr>
      <vt:lpstr>Intensify Clean and Sanitize </vt:lpstr>
      <vt:lpstr>Intensify Clean and Sanitize </vt:lpstr>
      <vt:lpstr>Intensify Clean and Sanitize </vt:lpstr>
      <vt:lpstr>Food preparation and meal service</vt:lpstr>
      <vt:lpstr>Food preparation and meal service</vt:lpstr>
      <vt:lpstr>Parent drop-off and pick-up</vt:lpstr>
      <vt:lpstr>Parent drop-off and pick-up</vt:lpstr>
      <vt:lpstr>Parent drop-off and pick-up</vt:lpstr>
      <vt:lpstr>Parent drop-off and pick-up</vt:lpstr>
      <vt:lpstr>Screening Procedure </vt:lpstr>
      <vt:lpstr>Screening Procedure </vt:lpstr>
      <vt:lpstr>Screening Procedure </vt:lpstr>
      <vt:lpstr>Screening Procedure </vt:lpstr>
      <vt:lpstr>Screening Procedure </vt:lpstr>
      <vt:lpstr>Screening Procedure </vt:lpstr>
      <vt:lpstr>Screening Procedure </vt:lpstr>
      <vt:lpstr>Screening Procedure </vt:lpstr>
      <vt:lpstr>Screen those entering the facility prior to entering the Childcare Center:</vt:lpstr>
      <vt:lpstr>Screen those entering the facility prior to entering the Childcare Center:</vt:lpstr>
      <vt:lpstr>Screen those entering the facility prior to entering the Childcare Center:</vt:lpstr>
      <vt:lpstr>Screen those entering the facility prior to entering the Childcare Center:</vt:lpstr>
      <vt:lpstr>Healthy hand hygiene</vt:lpstr>
      <vt:lpstr> As we move forward keep in mind . . .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UTRGV Partnership Sites  Reopening of Centers During  Covid-19</dc:title>
  <dc:creator>Jesus Vela</dc:creator>
  <cp:lastModifiedBy>Lino Zamora</cp:lastModifiedBy>
  <cp:revision>31</cp:revision>
  <dcterms:created xsi:type="dcterms:W3CDTF">2020-05-19T22:55:31Z</dcterms:created>
  <dcterms:modified xsi:type="dcterms:W3CDTF">2021-01-18T17:10:11Z</dcterms:modified>
</cp:coreProperties>
</file>